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95" r:id="rId2"/>
    <p:sldId id="471" r:id="rId3"/>
    <p:sldId id="259" r:id="rId4"/>
    <p:sldId id="420" r:id="rId5"/>
    <p:sldId id="284" r:id="rId6"/>
    <p:sldId id="473" r:id="rId7"/>
    <p:sldId id="316" r:id="rId8"/>
    <p:sldId id="317" r:id="rId9"/>
    <p:sldId id="475" r:id="rId10"/>
    <p:sldId id="320" r:id="rId11"/>
    <p:sldId id="474" r:id="rId12"/>
    <p:sldId id="419" r:id="rId13"/>
    <p:sldId id="426" r:id="rId14"/>
    <p:sldId id="422" r:id="rId15"/>
    <p:sldId id="322" r:id="rId16"/>
    <p:sldId id="323" r:id="rId17"/>
    <p:sldId id="324" r:id="rId18"/>
    <p:sldId id="325" r:id="rId19"/>
    <p:sldId id="315" r:id="rId20"/>
    <p:sldId id="326" r:id="rId21"/>
    <p:sldId id="429" r:id="rId22"/>
    <p:sldId id="430" r:id="rId23"/>
    <p:sldId id="431" r:id="rId24"/>
    <p:sldId id="465" r:id="rId25"/>
    <p:sldId id="466" r:id="rId26"/>
    <p:sldId id="467" r:id="rId27"/>
    <p:sldId id="433" r:id="rId28"/>
    <p:sldId id="468" r:id="rId29"/>
    <p:sldId id="437" r:id="rId30"/>
    <p:sldId id="439" r:id="rId31"/>
    <p:sldId id="470" r:id="rId32"/>
    <p:sldId id="444" r:id="rId33"/>
    <p:sldId id="445" r:id="rId34"/>
    <p:sldId id="447" r:id="rId35"/>
    <p:sldId id="449" r:id="rId36"/>
    <p:sldId id="448" r:id="rId37"/>
    <p:sldId id="451" r:id="rId38"/>
    <p:sldId id="453" r:id="rId39"/>
    <p:sldId id="454" r:id="rId40"/>
    <p:sldId id="455" r:id="rId41"/>
    <p:sldId id="457" r:id="rId42"/>
    <p:sldId id="458" r:id="rId43"/>
    <p:sldId id="459" r:id="rId44"/>
    <p:sldId id="460" r:id="rId45"/>
    <p:sldId id="461" r:id="rId46"/>
    <p:sldId id="472" r:id="rId47"/>
    <p:sldId id="421" r:id="rId4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e Santos Macuacua" initials="NM" lastIdx="1" clrIdx="0">
    <p:extLst>
      <p:ext uri="{19B8F6BF-5375-455C-9EA6-DF929625EA0E}">
        <p15:presenceInfo xmlns:p15="http://schemas.microsoft.com/office/powerpoint/2012/main" userId="cdae6043c5eaab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48"/>
    <a:srgbClr val="AAE571"/>
    <a:srgbClr val="C88800"/>
    <a:srgbClr val="60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1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9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7DA0F-8036-48C9-9018-0B1CAFBBD25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7F6E8DA4-BC80-41ED-9473-CD687BD03D35}">
      <dgm:prSet phldrT="[Texto]" custT="1"/>
      <dgm:spPr>
        <a:solidFill>
          <a:schemeClr val="accent6">
            <a:lumMod val="40000"/>
            <a:lumOff val="60000"/>
          </a:schemeClr>
        </a:solidFill>
      </dgm:spPr>
      <dgm:t>
        <a:bodyPr anchor="t"/>
        <a:lstStyle/>
        <a:p>
          <a:pPr algn="just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pt-BR" sz="2000" b="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CMAM é uma instituição de logística farmacêutica criada em 6 de setembro de 1975, por meio do Decreto Presidencial n˚13/75.</a:t>
          </a:r>
          <a:r>
            <a:rPr lang="pt-BR" sz="2000" b="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pt-BR" sz="2000" b="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FF4804-AC07-4CF3-BFE8-6A0E5824E301}" type="parTrans" cxnId="{838E5D04-6BF2-4FE0-9E1A-7036F9DC80B4}">
      <dgm:prSet/>
      <dgm:spPr/>
      <dgm:t>
        <a:bodyPr/>
        <a:lstStyle/>
        <a:p>
          <a:endParaRPr lang="pt-BR">
            <a:latin typeface="Arial Narrow" panose="020B0606020202030204" pitchFamily="34" charset="0"/>
          </a:endParaRPr>
        </a:p>
      </dgm:t>
    </dgm:pt>
    <dgm:pt modelId="{BA582603-B3F2-4723-8489-6273B90892E7}" type="sibTrans" cxnId="{838E5D04-6BF2-4FE0-9E1A-7036F9DC80B4}">
      <dgm:prSet/>
      <dgm:spPr/>
      <dgm:t>
        <a:bodyPr/>
        <a:lstStyle/>
        <a:p>
          <a:endParaRPr lang="pt-BR">
            <a:latin typeface="Arial Narrow" panose="020B0606020202030204" pitchFamily="34" charset="0"/>
          </a:endParaRPr>
        </a:p>
      </dgm:t>
    </dgm:pt>
    <dgm:pt modelId="{B7E7A64B-748E-46FD-BAB9-11F0050ED130}">
      <dgm:prSet custT="1"/>
      <dgm:spPr>
        <a:solidFill>
          <a:schemeClr val="tx2">
            <a:lumMod val="40000"/>
            <a:lumOff val="60000"/>
          </a:schemeClr>
        </a:solidFill>
      </dgm:spPr>
      <dgm:t>
        <a:bodyPr anchor="t"/>
        <a:lstStyle/>
        <a:p>
          <a:pPr algn="just">
            <a:lnSpc>
              <a:spcPct val="100000"/>
            </a:lnSpc>
            <a:spcAft>
              <a:spcPct val="35000"/>
            </a:spcAft>
          </a:pPr>
          <a:r>
            <a:rPr lang="pt-BR" sz="2000" b="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Em 1977, foi criada a MEDIMOC E.E.</a:t>
          </a:r>
        </a:p>
        <a:p>
          <a:pPr algn="just">
            <a:lnSpc>
              <a:spcPct val="100000"/>
            </a:lnSpc>
            <a:spcAft>
              <a:spcPct val="35000"/>
            </a:spcAft>
          </a:pPr>
          <a:r>
            <a:rPr lang="pt-BR" sz="2000" b="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entanto, em 1978, uma avaliação externa OMS, levou à decisão de devolver à CMAM todas as competências.</a:t>
          </a:r>
        </a:p>
        <a:p>
          <a:pPr algn="just">
            <a:lnSpc>
              <a:spcPct val="90000"/>
            </a:lnSpc>
            <a:spcAft>
              <a:spcPct val="35000"/>
            </a:spcAft>
          </a:pPr>
          <a:endParaRPr lang="pt-BR" sz="1600" b="1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just">
            <a:lnSpc>
              <a:spcPct val="90000"/>
            </a:lnSpc>
            <a:spcAft>
              <a:spcPct val="35000"/>
            </a:spcAft>
          </a:pPr>
          <a:endParaRPr lang="pt-BR" sz="1600" b="1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Arial" panose="020B0604020202020204" pitchFamily="34" charset="0"/>
          </a:endParaRPr>
        </a:p>
      </dgm:t>
    </dgm:pt>
    <dgm:pt modelId="{E387D3A2-FBC9-4E81-8AD1-65EC366A39C8}" type="parTrans" cxnId="{5FFEEB12-8A44-4561-97AF-CB8EE3E0F466}">
      <dgm:prSet/>
      <dgm:spPr/>
      <dgm:t>
        <a:bodyPr/>
        <a:lstStyle/>
        <a:p>
          <a:endParaRPr lang="pt-BR">
            <a:latin typeface="Arial Narrow" panose="020B0606020202030204" pitchFamily="34" charset="0"/>
          </a:endParaRPr>
        </a:p>
      </dgm:t>
    </dgm:pt>
    <dgm:pt modelId="{5766EBE8-66C7-499E-BE5C-C4161622E744}" type="sibTrans" cxnId="{5FFEEB12-8A44-4561-97AF-CB8EE3E0F466}">
      <dgm:prSet/>
      <dgm:spPr/>
      <dgm:t>
        <a:bodyPr/>
        <a:lstStyle/>
        <a:p>
          <a:endParaRPr lang="pt-BR">
            <a:latin typeface="Arial Narrow" panose="020B0606020202030204" pitchFamily="34" charset="0"/>
          </a:endParaRPr>
        </a:p>
      </dgm:t>
    </dgm:pt>
    <dgm:pt modelId="{C3AEB8F0-8425-4A0E-B404-57641E151793}">
      <dgm:prSet custT="1"/>
      <dgm:spPr>
        <a:solidFill>
          <a:schemeClr val="accent4">
            <a:lumMod val="60000"/>
            <a:lumOff val="40000"/>
          </a:schemeClr>
        </a:solidFill>
      </dgm:spPr>
      <dgm:t>
        <a:bodyPr anchor="t"/>
        <a:lstStyle/>
        <a:p>
          <a:pPr algn="just">
            <a:lnSpc>
              <a:spcPct val="100000"/>
            </a:lnSpc>
          </a:pPr>
          <a:r>
            <a:rPr lang="pt-BR" sz="2000" b="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 base nos artigos 3 e 4 do despacho presidencial de sua criação, foi aprovado o PELF.</a:t>
          </a:r>
        </a:p>
        <a:p>
          <a:pPr algn="just">
            <a:lnSpc>
              <a:spcPct val="100000"/>
            </a:lnSpc>
          </a:pPr>
          <a:r>
            <a:rPr lang="pt-BR" sz="2000" b="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Regulamenta as diretrizes de funcionamento da CMAM e do sistema logístico farmacêutico. </a:t>
          </a:r>
        </a:p>
        <a:p>
          <a:pPr algn="just">
            <a:lnSpc>
              <a:spcPct val="90000"/>
            </a:lnSpc>
          </a:pPr>
          <a:endParaRPr lang="pt-BR" sz="1600" b="1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gm:t>
    </dgm:pt>
    <dgm:pt modelId="{EACCDAB6-2094-4FF8-B281-75E40A954467}" type="parTrans" cxnId="{DFE4C995-3B3A-470A-A630-A1CFD071E630}">
      <dgm:prSet/>
      <dgm:spPr/>
      <dgm:t>
        <a:bodyPr/>
        <a:lstStyle/>
        <a:p>
          <a:endParaRPr lang="pt-BR">
            <a:latin typeface="Arial Narrow" panose="020B0606020202030204" pitchFamily="34" charset="0"/>
          </a:endParaRPr>
        </a:p>
      </dgm:t>
    </dgm:pt>
    <dgm:pt modelId="{4CBD548C-05BB-4F4A-A618-FA1093601E92}" type="sibTrans" cxnId="{DFE4C995-3B3A-470A-A630-A1CFD071E630}">
      <dgm:prSet/>
      <dgm:spPr/>
      <dgm:t>
        <a:bodyPr/>
        <a:lstStyle/>
        <a:p>
          <a:endParaRPr lang="pt-BR">
            <a:latin typeface="Arial Narrow" panose="020B0606020202030204" pitchFamily="34" charset="0"/>
          </a:endParaRPr>
        </a:p>
      </dgm:t>
    </dgm:pt>
    <dgm:pt modelId="{2F4FF7E7-4575-44CF-A86C-84F7A2DF308F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pt-BR" sz="1600" b="1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  <a:p>
          <a:endParaRPr lang="pt-BR" sz="2000" b="1" dirty="0">
            <a:solidFill>
              <a:srgbClr val="142440"/>
            </a:solidFill>
            <a:effectLst/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endParaRPr lang="pt-BR" sz="2000" b="1" dirty="0">
            <a:solidFill>
              <a:srgbClr val="142440"/>
            </a:solidFill>
            <a:effectLst/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pt-BR" sz="2000" b="1" dirty="0">
              <a:solidFill>
                <a:srgbClr val="14244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A evolução dos do PELF ao longo do tempo, analise da Implementação </a:t>
          </a:r>
          <a:r>
            <a:rPr lang="pt-BR" sz="2000" b="1" u="none" dirty="0">
              <a:solidFill>
                <a:srgbClr val="14244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avanços e desafios na implementação do PELF</a:t>
          </a:r>
          <a:r>
            <a:rPr lang="pt-BR" sz="2000" b="1" u="none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. </a:t>
          </a:r>
          <a:endParaRPr lang="pt-BR" sz="2000" b="1" u="none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ea typeface="Aptos" panose="020B0004020202020204" pitchFamily="34" charset="0"/>
            <a:cs typeface="Times New Roman" panose="02020603050405020304" pitchFamily="18" charset="0"/>
          </a:endParaRPr>
        </a:p>
        <a:p>
          <a:endParaRPr lang="pt-BR" sz="1600" b="1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  <a:p>
          <a:endParaRPr lang="pt-BR" sz="1600" b="1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  <a:p>
          <a:endParaRPr lang="pt-BR" sz="1600" b="1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gm:t>
    </dgm:pt>
    <dgm:pt modelId="{BB8E35B5-A726-4E3F-B029-49ED6FD07BE4}" type="parTrans" cxnId="{9C988B45-83B2-4159-B59A-33A4B3087F1F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8CEDCFC3-B9EA-40E7-9718-0DED5D09ECAA}" type="sibTrans" cxnId="{9C988B45-83B2-4159-B59A-33A4B3087F1F}">
      <dgm:prSet/>
      <dgm:spPr/>
      <dgm:t>
        <a:bodyPr/>
        <a:lstStyle/>
        <a:p>
          <a:endParaRPr lang="en-US">
            <a:latin typeface="Arial Narrow" panose="020B0606020202030204" pitchFamily="34" charset="0"/>
          </a:endParaRPr>
        </a:p>
      </dgm:t>
    </dgm:pt>
    <dgm:pt modelId="{A16DC87C-E173-4830-AD19-16190AE1C0AB}" type="pres">
      <dgm:prSet presAssocID="{ECD7DA0F-8036-48C9-9018-0B1CAFBBD254}" presName="diagram" presStyleCnt="0">
        <dgm:presLayoutVars>
          <dgm:dir/>
          <dgm:resizeHandles val="exact"/>
        </dgm:presLayoutVars>
      </dgm:prSet>
      <dgm:spPr/>
    </dgm:pt>
    <dgm:pt modelId="{CAA7782D-9590-4387-B381-4B719471AEEA}" type="pres">
      <dgm:prSet presAssocID="{7F6E8DA4-BC80-41ED-9473-CD687BD03D35}" presName="node" presStyleLbl="node1" presStyleIdx="0" presStyleCnt="4" custScaleX="113943" custScaleY="126218" custLinFactNeighborX="3585" custLinFactNeighborY="-2587">
        <dgm:presLayoutVars>
          <dgm:bulletEnabled val="1"/>
        </dgm:presLayoutVars>
      </dgm:prSet>
      <dgm:spPr/>
    </dgm:pt>
    <dgm:pt modelId="{53AFD685-E82C-4542-8E72-2D641B35CC3E}" type="pres">
      <dgm:prSet presAssocID="{BA582603-B3F2-4723-8489-6273B90892E7}" presName="sibTrans" presStyleCnt="0"/>
      <dgm:spPr/>
    </dgm:pt>
    <dgm:pt modelId="{08B31713-1508-44F9-9722-4C4086B3D274}" type="pres">
      <dgm:prSet presAssocID="{B7E7A64B-748E-46FD-BAB9-11F0050ED130}" presName="node" presStyleLbl="node1" presStyleIdx="1" presStyleCnt="4" custScaleX="128866" custScaleY="126826" custLinFactNeighborX="2025" custLinFactNeighborY="-2891">
        <dgm:presLayoutVars>
          <dgm:bulletEnabled val="1"/>
        </dgm:presLayoutVars>
      </dgm:prSet>
      <dgm:spPr/>
    </dgm:pt>
    <dgm:pt modelId="{11BF229D-DAE8-4864-A180-A7D22AC2E035}" type="pres">
      <dgm:prSet presAssocID="{5766EBE8-66C7-499E-BE5C-C4161622E744}" presName="sibTrans" presStyleCnt="0"/>
      <dgm:spPr/>
    </dgm:pt>
    <dgm:pt modelId="{EEFFA25F-6609-4902-A1DA-EDFB42BF42F9}" type="pres">
      <dgm:prSet presAssocID="{C3AEB8F0-8425-4A0E-B404-57641E151793}" presName="node" presStyleLbl="node1" presStyleIdx="2" presStyleCnt="4" custScaleX="132086" custScaleY="125155" custLinFactNeighborX="-901" custLinFactNeighborY="-1298">
        <dgm:presLayoutVars>
          <dgm:bulletEnabled val="1"/>
        </dgm:presLayoutVars>
      </dgm:prSet>
      <dgm:spPr/>
    </dgm:pt>
    <dgm:pt modelId="{F70286C1-BD68-4A8E-98B5-C1B55A91BF01}" type="pres">
      <dgm:prSet presAssocID="{4CBD548C-05BB-4F4A-A618-FA1093601E92}" presName="sibTrans" presStyleCnt="0"/>
      <dgm:spPr/>
    </dgm:pt>
    <dgm:pt modelId="{50D90E06-FEE9-4E38-98A7-B6C684D21D7A}" type="pres">
      <dgm:prSet presAssocID="{2F4FF7E7-4575-44CF-A86C-84F7A2DF308F}" presName="node" presStyleLbl="node1" presStyleIdx="3" presStyleCnt="4" custScaleX="320000" custScaleY="47415" custLinFactNeighborX="1663" custLinFactNeighborY="16990">
        <dgm:presLayoutVars>
          <dgm:bulletEnabled val="1"/>
        </dgm:presLayoutVars>
      </dgm:prSet>
      <dgm:spPr/>
    </dgm:pt>
  </dgm:ptLst>
  <dgm:cxnLst>
    <dgm:cxn modelId="{838E5D04-6BF2-4FE0-9E1A-7036F9DC80B4}" srcId="{ECD7DA0F-8036-48C9-9018-0B1CAFBBD254}" destId="{7F6E8DA4-BC80-41ED-9473-CD687BD03D35}" srcOrd="0" destOrd="0" parTransId="{06FF4804-AC07-4CF3-BFE8-6A0E5824E301}" sibTransId="{BA582603-B3F2-4723-8489-6273B90892E7}"/>
    <dgm:cxn modelId="{5FFEEB12-8A44-4561-97AF-CB8EE3E0F466}" srcId="{ECD7DA0F-8036-48C9-9018-0B1CAFBBD254}" destId="{B7E7A64B-748E-46FD-BAB9-11F0050ED130}" srcOrd="1" destOrd="0" parTransId="{E387D3A2-FBC9-4E81-8AD1-65EC366A39C8}" sibTransId="{5766EBE8-66C7-499E-BE5C-C4161622E744}"/>
    <dgm:cxn modelId="{F019042C-30F0-47A7-9991-50D0D4B92CC9}" type="presOf" srcId="{ECD7DA0F-8036-48C9-9018-0B1CAFBBD254}" destId="{A16DC87C-E173-4830-AD19-16190AE1C0AB}" srcOrd="0" destOrd="0" presId="urn:microsoft.com/office/officeart/2005/8/layout/default"/>
    <dgm:cxn modelId="{9C988B45-83B2-4159-B59A-33A4B3087F1F}" srcId="{ECD7DA0F-8036-48C9-9018-0B1CAFBBD254}" destId="{2F4FF7E7-4575-44CF-A86C-84F7A2DF308F}" srcOrd="3" destOrd="0" parTransId="{BB8E35B5-A726-4E3F-B029-49ED6FD07BE4}" sibTransId="{8CEDCFC3-B9EA-40E7-9718-0DED5D09ECAA}"/>
    <dgm:cxn modelId="{725FAD6F-6C20-4139-AC0F-31BF3270B7E0}" type="presOf" srcId="{2F4FF7E7-4575-44CF-A86C-84F7A2DF308F}" destId="{50D90E06-FEE9-4E38-98A7-B6C684D21D7A}" srcOrd="0" destOrd="0" presId="urn:microsoft.com/office/officeart/2005/8/layout/default"/>
    <dgm:cxn modelId="{903F1970-B962-4F39-A4CA-37182CBB81AB}" type="presOf" srcId="{B7E7A64B-748E-46FD-BAB9-11F0050ED130}" destId="{08B31713-1508-44F9-9722-4C4086B3D274}" srcOrd="0" destOrd="0" presId="urn:microsoft.com/office/officeart/2005/8/layout/default"/>
    <dgm:cxn modelId="{FF52E97F-EF33-44F6-ADED-69B94A43732D}" type="presOf" srcId="{7F6E8DA4-BC80-41ED-9473-CD687BD03D35}" destId="{CAA7782D-9590-4387-B381-4B719471AEEA}" srcOrd="0" destOrd="0" presId="urn:microsoft.com/office/officeart/2005/8/layout/default"/>
    <dgm:cxn modelId="{DFE4C995-3B3A-470A-A630-A1CFD071E630}" srcId="{ECD7DA0F-8036-48C9-9018-0B1CAFBBD254}" destId="{C3AEB8F0-8425-4A0E-B404-57641E151793}" srcOrd="2" destOrd="0" parTransId="{EACCDAB6-2094-4FF8-B281-75E40A954467}" sibTransId="{4CBD548C-05BB-4F4A-A618-FA1093601E92}"/>
    <dgm:cxn modelId="{DD7E0F9A-6877-42C0-B898-D5F3766D4BBA}" type="presOf" srcId="{C3AEB8F0-8425-4A0E-B404-57641E151793}" destId="{EEFFA25F-6609-4902-A1DA-EDFB42BF42F9}" srcOrd="0" destOrd="0" presId="urn:microsoft.com/office/officeart/2005/8/layout/default"/>
    <dgm:cxn modelId="{736D76B0-3F1D-4708-AF12-8CCD696C73C3}" type="presParOf" srcId="{A16DC87C-E173-4830-AD19-16190AE1C0AB}" destId="{CAA7782D-9590-4387-B381-4B719471AEEA}" srcOrd="0" destOrd="0" presId="urn:microsoft.com/office/officeart/2005/8/layout/default"/>
    <dgm:cxn modelId="{281F56BF-0799-4DF4-AEB7-8F952779F49B}" type="presParOf" srcId="{A16DC87C-E173-4830-AD19-16190AE1C0AB}" destId="{53AFD685-E82C-4542-8E72-2D641B35CC3E}" srcOrd="1" destOrd="0" presId="urn:microsoft.com/office/officeart/2005/8/layout/default"/>
    <dgm:cxn modelId="{D878FF9D-0B5F-4511-A2F2-182E1AFDF301}" type="presParOf" srcId="{A16DC87C-E173-4830-AD19-16190AE1C0AB}" destId="{08B31713-1508-44F9-9722-4C4086B3D274}" srcOrd="2" destOrd="0" presId="urn:microsoft.com/office/officeart/2005/8/layout/default"/>
    <dgm:cxn modelId="{AC074289-CA8D-46ED-8092-6D82B12E83E7}" type="presParOf" srcId="{A16DC87C-E173-4830-AD19-16190AE1C0AB}" destId="{11BF229D-DAE8-4864-A180-A7D22AC2E035}" srcOrd="3" destOrd="0" presId="urn:microsoft.com/office/officeart/2005/8/layout/default"/>
    <dgm:cxn modelId="{C91A3064-F479-4ED7-9E03-2EDA6A0A8819}" type="presParOf" srcId="{A16DC87C-E173-4830-AD19-16190AE1C0AB}" destId="{EEFFA25F-6609-4902-A1DA-EDFB42BF42F9}" srcOrd="4" destOrd="0" presId="urn:microsoft.com/office/officeart/2005/8/layout/default"/>
    <dgm:cxn modelId="{10BECE51-19A9-4D6A-9A96-EEADB33897A4}" type="presParOf" srcId="{A16DC87C-E173-4830-AD19-16190AE1C0AB}" destId="{F70286C1-BD68-4A8E-98B5-C1B55A91BF01}" srcOrd="5" destOrd="0" presId="urn:microsoft.com/office/officeart/2005/8/layout/default"/>
    <dgm:cxn modelId="{283B9152-163D-4B3A-93A6-25546A6EBA33}" type="presParOf" srcId="{A16DC87C-E173-4830-AD19-16190AE1C0AB}" destId="{50D90E06-FEE9-4E38-98A7-B6C684D21D7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A2CECA-5B8B-49E7-AAB6-6096AB05B866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A385B8D-BAE0-4631-B315-56BF32E2E4BF}">
      <dgm:prSet phldrT="[Texto]"/>
      <dgm:spPr>
        <a:xfrm>
          <a:off x="1880958" y="31502"/>
          <a:ext cx="1638122" cy="1638122"/>
        </a:xfrm>
        <a:prstGeom prst="ellipse">
          <a:avLst/>
        </a:prstGeom>
        <a:solidFill>
          <a:srgbClr val="5B9BD5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pt-BR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Exclusão Social e Conflitos Locais</a:t>
          </a:r>
        </a:p>
      </dgm:t>
    </dgm:pt>
    <dgm:pt modelId="{CC933A2C-6343-4285-ABCE-A31EA905A983}" type="parTrans" cxnId="{22C508EB-B739-4450-99F0-A417CA16FDEA}">
      <dgm:prSet/>
      <dgm:spPr/>
      <dgm:t>
        <a:bodyPr/>
        <a:lstStyle/>
        <a:p>
          <a:endParaRPr lang="pt-BR" b="0"/>
        </a:p>
      </dgm:t>
    </dgm:pt>
    <dgm:pt modelId="{3EF22595-3912-4898-A055-4F797BEB4EA3}" type="sibTrans" cxnId="{22C508EB-B739-4450-99F0-A417CA16FDEA}">
      <dgm:prSet/>
      <dgm:spPr/>
      <dgm:t>
        <a:bodyPr/>
        <a:lstStyle/>
        <a:p>
          <a:endParaRPr lang="pt-BR" b="0"/>
        </a:p>
      </dgm:t>
    </dgm:pt>
    <dgm:pt modelId="{BAAEFDF3-DE0E-496F-A541-B0AF7D608166}">
      <dgm:prSet custT="1"/>
      <dgm:spPr>
        <a:xfrm>
          <a:off x="2605512" y="756056"/>
          <a:ext cx="1638122" cy="1638122"/>
        </a:xfrm>
        <a:prstGeom prst="ellipse">
          <a:avLst/>
        </a:prstGeom>
        <a:solidFill>
          <a:srgbClr val="5B9BD5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pt-BR" sz="12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Infraestrutura de Transporte Deficiente</a:t>
          </a:r>
        </a:p>
      </dgm:t>
    </dgm:pt>
    <dgm:pt modelId="{502641FE-1153-4C29-9DE8-7C03A7C4566D}" type="parTrans" cxnId="{B9E2CB35-4122-40F3-A3DF-432A2DD100F1}">
      <dgm:prSet/>
      <dgm:spPr/>
      <dgm:t>
        <a:bodyPr/>
        <a:lstStyle/>
        <a:p>
          <a:endParaRPr lang="pt-BR" b="0"/>
        </a:p>
      </dgm:t>
    </dgm:pt>
    <dgm:pt modelId="{4D3502D8-1712-4FE6-A854-C9F6842D0119}" type="sibTrans" cxnId="{B9E2CB35-4122-40F3-A3DF-432A2DD100F1}">
      <dgm:prSet/>
      <dgm:spPr/>
      <dgm:t>
        <a:bodyPr/>
        <a:lstStyle/>
        <a:p>
          <a:endParaRPr lang="pt-BR" b="0"/>
        </a:p>
      </dgm:t>
    </dgm:pt>
    <dgm:pt modelId="{BC0B8487-679C-4B8A-8950-CB707435C94E}">
      <dgm:prSet/>
      <dgm:spPr>
        <a:xfrm>
          <a:off x="1880958" y="1480610"/>
          <a:ext cx="1638122" cy="1638122"/>
        </a:xfrm>
        <a:prstGeom prst="ellipse">
          <a:avLst/>
        </a:prstGeom>
        <a:solidFill>
          <a:srgbClr val="5B9BD5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pt-BR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Barreiras Culturais e Educacionais</a:t>
          </a:r>
        </a:p>
      </dgm:t>
    </dgm:pt>
    <dgm:pt modelId="{2EEFFEFA-9C22-4602-982D-7CF1D24E7648}" type="parTrans" cxnId="{FDCEBE75-08E5-4999-8F96-F20F133A5D42}">
      <dgm:prSet/>
      <dgm:spPr/>
      <dgm:t>
        <a:bodyPr/>
        <a:lstStyle/>
        <a:p>
          <a:endParaRPr lang="pt-BR" b="0"/>
        </a:p>
      </dgm:t>
    </dgm:pt>
    <dgm:pt modelId="{A88D6561-237E-46F6-BF01-17A8EA744D1F}" type="sibTrans" cxnId="{FDCEBE75-08E5-4999-8F96-F20F133A5D42}">
      <dgm:prSet/>
      <dgm:spPr/>
      <dgm:t>
        <a:bodyPr/>
        <a:lstStyle/>
        <a:p>
          <a:endParaRPr lang="pt-BR" b="0"/>
        </a:p>
      </dgm:t>
    </dgm:pt>
    <dgm:pt modelId="{1FA3DE11-3A8D-462E-A0A1-FE8A0FA6465C}">
      <dgm:prSet custT="1"/>
      <dgm:spPr>
        <a:xfrm>
          <a:off x="1156404" y="756056"/>
          <a:ext cx="1638122" cy="1638122"/>
        </a:xfrm>
        <a:prstGeom prst="ellipse">
          <a:avLst/>
        </a:prstGeom>
        <a:solidFill>
          <a:srgbClr val="5B9BD5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pt-BR" sz="12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Impactos na Coesão Social</a:t>
          </a:r>
        </a:p>
      </dgm:t>
    </dgm:pt>
    <dgm:pt modelId="{43A2E0C3-5D29-4984-9ADE-2C18E8CDD16E}" type="parTrans" cxnId="{B5A9E6E1-CFBC-4B5F-A944-7BF68B24EA76}">
      <dgm:prSet/>
      <dgm:spPr/>
      <dgm:t>
        <a:bodyPr/>
        <a:lstStyle/>
        <a:p>
          <a:endParaRPr lang="pt-BR" b="0"/>
        </a:p>
      </dgm:t>
    </dgm:pt>
    <dgm:pt modelId="{7BE83CB3-7450-49F0-B586-0E6FA9714232}" type="sibTrans" cxnId="{B5A9E6E1-CFBC-4B5F-A944-7BF68B24EA76}">
      <dgm:prSet/>
      <dgm:spPr/>
      <dgm:t>
        <a:bodyPr/>
        <a:lstStyle/>
        <a:p>
          <a:endParaRPr lang="pt-BR" b="0"/>
        </a:p>
      </dgm:t>
    </dgm:pt>
    <dgm:pt modelId="{0A360642-6141-40BC-B3C0-1CAF9BC3D612}" type="pres">
      <dgm:prSet presAssocID="{D6A2CECA-5B8B-49E7-AAB6-6096AB05B866}" presName="compositeShape" presStyleCnt="0">
        <dgm:presLayoutVars>
          <dgm:chMax val="7"/>
          <dgm:dir/>
          <dgm:resizeHandles val="exact"/>
        </dgm:presLayoutVars>
      </dgm:prSet>
      <dgm:spPr/>
    </dgm:pt>
    <dgm:pt modelId="{D0EAAB11-F645-4E48-A7D5-66CAF659DA6E}" type="pres">
      <dgm:prSet presAssocID="{2A385B8D-BAE0-4631-B315-56BF32E2E4BF}" presName="circ1" presStyleLbl="vennNode1" presStyleIdx="0" presStyleCnt="4" custScaleX="140062"/>
      <dgm:spPr/>
    </dgm:pt>
    <dgm:pt modelId="{0B913D51-BE30-438E-8ECE-C820FF7E9B73}" type="pres">
      <dgm:prSet presAssocID="{2A385B8D-BAE0-4631-B315-56BF32E2E4B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7B970F9-3B2C-453F-8718-64A4E086EE0F}" type="pres">
      <dgm:prSet presAssocID="{BAAEFDF3-DE0E-496F-A541-B0AF7D608166}" presName="circ2" presStyleLbl="vennNode1" presStyleIdx="1" presStyleCnt="4" custScaleX="191030" custLinFactNeighborX="14679" custLinFactNeighborY="-14636"/>
      <dgm:spPr/>
    </dgm:pt>
    <dgm:pt modelId="{FE105DD7-8AD3-4ECF-8DE0-E3DE67DC8A64}" type="pres">
      <dgm:prSet presAssocID="{BAAEFDF3-DE0E-496F-A541-B0AF7D60816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D7F053A-7553-449A-A085-CAA713C28A97}" type="pres">
      <dgm:prSet presAssocID="{BC0B8487-679C-4B8A-8950-CB707435C94E}" presName="circ3" presStyleLbl="vennNode1" presStyleIdx="2" presStyleCnt="4" custScaleX="167618"/>
      <dgm:spPr/>
    </dgm:pt>
    <dgm:pt modelId="{E6278481-7049-4954-B6A3-67727308AD00}" type="pres">
      <dgm:prSet presAssocID="{BC0B8487-679C-4B8A-8950-CB707435C94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ECE16DF-8FF2-42F1-8FBC-1A8D66524827}" type="pres">
      <dgm:prSet presAssocID="{1FA3DE11-3A8D-462E-A0A1-FE8A0FA6465C}" presName="circ4" presStyleLbl="vennNode1" presStyleIdx="3" presStyleCnt="4" custScaleX="176554"/>
      <dgm:spPr/>
    </dgm:pt>
    <dgm:pt modelId="{B2E3174B-67DB-43C6-90FB-0E91509CC2F4}" type="pres">
      <dgm:prSet presAssocID="{1FA3DE11-3A8D-462E-A0A1-FE8A0FA6465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77D1E18-894F-47CE-9DAD-E6B2CE5A757B}" type="presOf" srcId="{2A385B8D-BAE0-4631-B315-56BF32E2E4BF}" destId="{0B913D51-BE30-438E-8ECE-C820FF7E9B73}" srcOrd="0" destOrd="0" presId="urn:microsoft.com/office/officeart/2005/8/layout/venn1"/>
    <dgm:cxn modelId="{480D361E-53F8-4CBC-93A0-43FEFEA84795}" type="presOf" srcId="{D6A2CECA-5B8B-49E7-AAB6-6096AB05B866}" destId="{0A360642-6141-40BC-B3C0-1CAF9BC3D612}" srcOrd="0" destOrd="0" presId="urn:microsoft.com/office/officeart/2005/8/layout/venn1"/>
    <dgm:cxn modelId="{B9E2CB35-4122-40F3-A3DF-432A2DD100F1}" srcId="{D6A2CECA-5B8B-49E7-AAB6-6096AB05B866}" destId="{BAAEFDF3-DE0E-496F-A541-B0AF7D608166}" srcOrd="1" destOrd="0" parTransId="{502641FE-1153-4C29-9DE8-7C03A7C4566D}" sibTransId="{4D3502D8-1712-4FE6-A854-C9F6842D0119}"/>
    <dgm:cxn modelId="{FDCEBE75-08E5-4999-8F96-F20F133A5D42}" srcId="{D6A2CECA-5B8B-49E7-AAB6-6096AB05B866}" destId="{BC0B8487-679C-4B8A-8950-CB707435C94E}" srcOrd="2" destOrd="0" parTransId="{2EEFFEFA-9C22-4602-982D-7CF1D24E7648}" sibTransId="{A88D6561-237E-46F6-BF01-17A8EA744D1F}"/>
    <dgm:cxn modelId="{4EA8EDAA-91FB-4A08-9D28-49050F75A902}" type="presOf" srcId="{BC0B8487-679C-4B8A-8950-CB707435C94E}" destId="{BD7F053A-7553-449A-A085-CAA713C28A97}" srcOrd="1" destOrd="0" presId="urn:microsoft.com/office/officeart/2005/8/layout/venn1"/>
    <dgm:cxn modelId="{0C9CC3C1-8AC8-4289-9A9B-B53180DBFA6C}" type="presOf" srcId="{1FA3DE11-3A8D-462E-A0A1-FE8A0FA6465C}" destId="{B2E3174B-67DB-43C6-90FB-0E91509CC2F4}" srcOrd="0" destOrd="0" presId="urn:microsoft.com/office/officeart/2005/8/layout/venn1"/>
    <dgm:cxn modelId="{9E2FDEE0-D469-49E1-9C93-244C3E503367}" type="presOf" srcId="{BAAEFDF3-DE0E-496F-A541-B0AF7D608166}" destId="{27B970F9-3B2C-453F-8718-64A4E086EE0F}" srcOrd="1" destOrd="0" presId="urn:microsoft.com/office/officeart/2005/8/layout/venn1"/>
    <dgm:cxn modelId="{B5A9E6E1-CFBC-4B5F-A944-7BF68B24EA76}" srcId="{D6A2CECA-5B8B-49E7-AAB6-6096AB05B866}" destId="{1FA3DE11-3A8D-462E-A0A1-FE8A0FA6465C}" srcOrd="3" destOrd="0" parTransId="{43A2E0C3-5D29-4984-9ADE-2C18E8CDD16E}" sibTransId="{7BE83CB3-7450-49F0-B586-0E6FA9714232}"/>
    <dgm:cxn modelId="{728109E5-3B49-4F9D-987A-BD4749657016}" type="presOf" srcId="{BAAEFDF3-DE0E-496F-A541-B0AF7D608166}" destId="{FE105DD7-8AD3-4ECF-8DE0-E3DE67DC8A64}" srcOrd="0" destOrd="0" presId="urn:microsoft.com/office/officeart/2005/8/layout/venn1"/>
    <dgm:cxn modelId="{22C508EB-B739-4450-99F0-A417CA16FDEA}" srcId="{D6A2CECA-5B8B-49E7-AAB6-6096AB05B866}" destId="{2A385B8D-BAE0-4631-B315-56BF32E2E4BF}" srcOrd="0" destOrd="0" parTransId="{CC933A2C-6343-4285-ABCE-A31EA905A983}" sibTransId="{3EF22595-3912-4898-A055-4F797BEB4EA3}"/>
    <dgm:cxn modelId="{A35D84F1-F54F-48AB-AC71-6A5C68CECC58}" type="presOf" srcId="{BC0B8487-679C-4B8A-8950-CB707435C94E}" destId="{E6278481-7049-4954-B6A3-67727308AD00}" srcOrd="0" destOrd="0" presId="urn:microsoft.com/office/officeart/2005/8/layout/venn1"/>
    <dgm:cxn modelId="{7B23F9F1-12D6-41C4-B223-DED87642A50E}" type="presOf" srcId="{1FA3DE11-3A8D-462E-A0A1-FE8A0FA6465C}" destId="{9ECE16DF-8FF2-42F1-8FBC-1A8D66524827}" srcOrd="1" destOrd="0" presId="urn:microsoft.com/office/officeart/2005/8/layout/venn1"/>
    <dgm:cxn modelId="{DE52CDFF-49E8-4D9A-982B-9BE1F76D1F55}" type="presOf" srcId="{2A385B8D-BAE0-4631-B315-56BF32E2E4BF}" destId="{D0EAAB11-F645-4E48-A7D5-66CAF659DA6E}" srcOrd="1" destOrd="0" presId="urn:microsoft.com/office/officeart/2005/8/layout/venn1"/>
    <dgm:cxn modelId="{F1BF9234-539B-46F6-AF09-E26B770AF0F0}" type="presParOf" srcId="{0A360642-6141-40BC-B3C0-1CAF9BC3D612}" destId="{D0EAAB11-F645-4E48-A7D5-66CAF659DA6E}" srcOrd="0" destOrd="0" presId="urn:microsoft.com/office/officeart/2005/8/layout/venn1"/>
    <dgm:cxn modelId="{759126CE-E30B-4EA3-9608-4637684EDC3D}" type="presParOf" srcId="{0A360642-6141-40BC-B3C0-1CAF9BC3D612}" destId="{0B913D51-BE30-438E-8ECE-C820FF7E9B73}" srcOrd="1" destOrd="0" presId="urn:microsoft.com/office/officeart/2005/8/layout/venn1"/>
    <dgm:cxn modelId="{B62099B8-D06C-4A5E-8EBD-CFFD06F478D0}" type="presParOf" srcId="{0A360642-6141-40BC-B3C0-1CAF9BC3D612}" destId="{27B970F9-3B2C-453F-8718-64A4E086EE0F}" srcOrd="2" destOrd="0" presId="urn:microsoft.com/office/officeart/2005/8/layout/venn1"/>
    <dgm:cxn modelId="{AEA630E4-C200-4E82-BAC7-3775D75F150D}" type="presParOf" srcId="{0A360642-6141-40BC-B3C0-1CAF9BC3D612}" destId="{FE105DD7-8AD3-4ECF-8DE0-E3DE67DC8A64}" srcOrd="3" destOrd="0" presId="urn:microsoft.com/office/officeart/2005/8/layout/venn1"/>
    <dgm:cxn modelId="{1A30A6C8-684F-402A-850D-C3C18BAC53C8}" type="presParOf" srcId="{0A360642-6141-40BC-B3C0-1CAF9BC3D612}" destId="{BD7F053A-7553-449A-A085-CAA713C28A97}" srcOrd="4" destOrd="0" presId="urn:microsoft.com/office/officeart/2005/8/layout/venn1"/>
    <dgm:cxn modelId="{6F2EFB57-4FBE-4FFE-B533-83F5E3CDCE1C}" type="presParOf" srcId="{0A360642-6141-40BC-B3C0-1CAF9BC3D612}" destId="{E6278481-7049-4954-B6A3-67727308AD00}" srcOrd="5" destOrd="0" presId="urn:microsoft.com/office/officeart/2005/8/layout/venn1"/>
    <dgm:cxn modelId="{887EF576-CF53-4BAA-A9A8-8FC1912374B6}" type="presParOf" srcId="{0A360642-6141-40BC-B3C0-1CAF9BC3D612}" destId="{9ECE16DF-8FF2-42F1-8FBC-1A8D66524827}" srcOrd="6" destOrd="0" presId="urn:microsoft.com/office/officeart/2005/8/layout/venn1"/>
    <dgm:cxn modelId="{81277CC3-C021-4C17-A9C2-277695B09140}" type="presParOf" srcId="{0A360642-6141-40BC-B3C0-1CAF9BC3D612}" destId="{B2E3174B-67DB-43C6-90FB-0E91509CC2F4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316499-2BA4-4B50-96E1-DE764E51108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903CCB1-9A3E-4356-8BEC-0DE86DA61F5A}">
      <dgm:prSet phldrT="[Texto]" custT="1"/>
      <dgm:spPr>
        <a:solidFill>
          <a:srgbClr val="FFC00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Avaliação de Resultados.</a:t>
          </a:r>
        </a:p>
        <a:p>
          <a:pPr>
            <a:buFont typeface="+mj-lt"/>
            <a:buAutoNum type="arabicPeriod"/>
          </a:pPr>
          <a:r>
            <a:rPr lang="pt-BR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Analisar os ganhos de custo, tempo e cobertura gerados pelo modelo proposto.</a:t>
          </a:r>
          <a:endParaRPr lang="pt-BR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DB41E4-CB1E-40B9-BAE8-4FF35A6B971A}" type="parTrans" cxnId="{A75F703D-4B2A-4199-85B2-C0FC363A697B}">
      <dgm:prSet/>
      <dgm:spPr/>
      <dgm:t>
        <a:bodyPr/>
        <a:lstStyle/>
        <a:p>
          <a:endParaRPr lang="pt-BR"/>
        </a:p>
      </dgm:t>
    </dgm:pt>
    <dgm:pt modelId="{889C7F63-68F7-4573-85A4-0D9BAC9A8C88}" type="sibTrans" cxnId="{A75F703D-4B2A-4199-85B2-C0FC363A697B}">
      <dgm:prSet/>
      <dgm:spPr/>
      <dgm:t>
        <a:bodyPr/>
        <a:lstStyle/>
        <a:p>
          <a:endParaRPr lang="pt-BR"/>
        </a:p>
      </dgm:t>
    </dgm:pt>
    <dgm:pt modelId="{D234262F-FD8F-47A6-834A-0AF4D78C5310}">
      <dgm:prSet phldrT="[Texto]" custT="1"/>
      <dgm:spPr>
        <a:solidFill>
          <a:srgbClr val="00B05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Levantamento Documental.</a:t>
          </a:r>
        </a:p>
        <a:p>
          <a:pPr>
            <a:buFont typeface="+mj-lt"/>
            <a:buAutoNum type="arabicPeriod"/>
          </a:pPr>
          <a:r>
            <a:rPr lang="pt-BR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Mapear a estrutura de depósitos (</a:t>
          </a:r>
          <a:r>
            <a:rPr lang="pt-BR" sz="2000" b="0" dirty="0" err="1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DCs</a:t>
          </a:r>
          <a:r>
            <a:rPr lang="pt-BR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r>
            <a:rPr lang="pt-BR" sz="2000" b="0" dirty="0" err="1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DPs</a:t>
          </a:r>
          <a:r>
            <a:rPr lang="pt-BR" sz="2000" b="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 Distritos), capacidades, rotas existentes e modais.</a:t>
          </a:r>
          <a:endParaRPr lang="pt-BR" sz="20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04B53A-0676-43A8-82C0-26896C8C3B03}" type="parTrans" cxnId="{2CED8AB3-5361-4A40-8C45-64B6FA9104A1}">
      <dgm:prSet/>
      <dgm:spPr/>
      <dgm:t>
        <a:bodyPr/>
        <a:lstStyle/>
        <a:p>
          <a:endParaRPr lang="pt-BR"/>
        </a:p>
      </dgm:t>
    </dgm:pt>
    <dgm:pt modelId="{2857C237-2DE2-46EE-BC5F-C32588A24D96}" type="sibTrans" cxnId="{2CED8AB3-5361-4A40-8C45-64B6FA9104A1}">
      <dgm:prSet/>
      <dgm:spPr/>
      <dgm:t>
        <a:bodyPr/>
        <a:lstStyle/>
        <a:p>
          <a:endParaRPr lang="pt-BR"/>
        </a:p>
      </dgm:t>
    </dgm:pt>
    <dgm:pt modelId="{6777439B-5B8F-4B61-94D9-5B657D3AAE84}">
      <dgm:prSet phldrT="[Texto]" custT="1"/>
      <dgm:spPr>
        <a:solidFill>
          <a:srgbClr val="00B0F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Modelagem Matemática.</a:t>
          </a:r>
        </a:p>
        <a:p>
          <a:pPr>
            <a:buFont typeface="+mj-lt"/>
            <a:buAutoNum type="arabicPeriod"/>
          </a:pPr>
          <a:r>
            <a:rPr lang="pt-BR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Desenvolver o modelo de otimização via Programação Linear Inteira Mista (MILP).</a:t>
          </a:r>
          <a:endParaRPr lang="pt-BR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3465AF-3A86-4EDE-8D20-99402518712D}" type="parTrans" cxnId="{00715451-F3DA-41CF-821F-8C3F0DFAF417}">
      <dgm:prSet/>
      <dgm:spPr/>
      <dgm:t>
        <a:bodyPr/>
        <a:lstStyle/>
        <a:p>
          <a:endParaRPr lang="pt-BR"/>
        </a:p>
      </dgm:t>
    </dgm:pt>
    <dgm:pt modelId="{EED554C1-6CCE-45AB-BAFF-B89D63D073F9}" type="sibTrans" cxnId="{00715451-F3DA-41CF-821F-8C3F0DFAF417}">
      <dgm:prSet/>
      <dgm:spPr/>
      <dgm:t>
        <a:bodyPr/>
        <a:lstStyle/>
        <a:p>
          <a:endParaRPr lang="pt-BR"/>
        </a:p>
      </dgm:t>
    </dgm:pt>
    <dgm:pt modelId="{58AF2BA8-D289-4169-BBA6-2F8D15281346}">
      <dgm:prSet phldrT="[Texto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Simulação de Cenários.</a:t>
          </a:r>
        </a:p>
        <a:p>
          <a:pPr>
            <a:buFont typeface="+mj-lt"/>
            <a:buAutoNum type="arabicPeriod"/>
          </a:pPr>
          <a:r>
            <a:rPr lang="pt-BR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Simular cenários de diferentes demandas, capacidades e modais.</a:t>
          </a:r>
          <a:endParaRPr lang="pt-BR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26D5BA-31A9-434B-9847-9517EA28B2E5}" type="parTrans" cxnId="{9814822D-D329-4CD7-B2A4-F8F1A5925F1E}">
      <dgm:prSet/>
      <dgm:spPr/>
      <dgm:t>
        <a:bodyPr/>
        <a:lstStyle/>
        <a:p>
          <a:endParaRPr lang="pt-BR"/>
        </a:p>
      </dgm:t>
    </dgm:pt>
    <dgm:pt modelId="{D1794EC6-2806-4C2D-B754-7EE04DE15651}" type="sibTrans" cxnId="{9814822D-D329-4CD7-B2A4-F8F1A5925F1E}">
      <dgm:prSet/>
      <dgm:spPr/>
      <dgm:t>
        <a:bodyPr/>
        <a:lstStyle/>
        <a:p>
          <a:endParaRPr lang="pt-BR" dirty="0"/>
        </a:p>
      </dgm:t>
    </dgm:pt>
    <dgm:pt modelId="{ADBAB93E-88B5-4A24-8B83-88548AFFE36E}">
      <dgm:prSet phldrT="[Texto]" custT="1"/>
      <dgm:spPr>
        <a:solidFill>
          <a:srgbClr val="F117DC"/>
        </a:solidFill>
      </dgm:spPr>
      <dgm:t>
        <a:bodyPr/>
        <a:lstStyle/>
        <a:p>
          <a:pPr>
            <a:lnSpc>
              <a:spcPct val="100000"/>
            </a:lnSpc>
          </a:pPr>
          <a:r>
            <a: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Validação.</a:t>
          </a:r>
        </a:p>
        <a:p>
          <a:pPr>
            <a:lnSpc>
              <a:spcPct val="100000"/>
            </a:lnSpc>
          </a:pPr>
          <a:r>
            <a:rPr lang="pt-BR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Testar o modelo com dados reais ou simulados e comparar indicadores logísticos (custo, tempo, cobertura).</a:t>
          </a:r>
          <a:endParaRPr lang="pt-BR" sz="1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A61E61-AEFF-41F6-B385-D5B71DA5E539}" type="parTrans" cxnId="{6786763E-206F-46E4-A63A-345F17099B5F}">
      <dgm:prSet/>
      <dgm:spPr/>
      <dgm:t>
        <a:bodyPr/>
        <a:lstStyle/>
        <a:p>
          <a:endParaRPr lang="pt-BR"/>
        </a:p>
      </dgm:t>
    </dgm:pt>
    <dgm:pt modelId="{ABDFD051-9343-4FDE-B1FE-2B08FF5CCEAB}" type="sibTrans" cxnId="{6786763E-206F-46E4-A63A-345F17099B5F}">
      <dgm:prSet/>
      <dgm:spPr/>
      <dgm:t>
        <a:bodyPr/>
        <a:lstStyle/>
        <a:p>
          <a:endParaRPr lang="pt-BR"/>
        </a:p>
      </dgm:t>
    </dgm:pt>
    <dgm:pt modelId="{F62FDF67-951D-47A4-AC19-5F8ADE34910A}" type="pres">
      <dgm:prSet presAssocID="{5F316499-2BA4-4B50-96E1-DE764E51108B}" presName="cycle" presStyleCnt="0">
        <dgm:presLayoutVars>
          <dgm:dir/>
          <dgm:resizeHandles val="exact"/>
        </dgm:presLayoutVars>
      </dgm:prSet>
      <dgm:spPr/>
    </dgm:pt>
    <dgm:pt modelId="{C2AA1A64-BF25-4283-98EF-0E35A03ABC6A}" type="pres">
      <dgm:prSet presAssocID="{B903CCB1-9A3E-4356-8BEC-0DE86DA61F5A}" presName="node" presStyleLbl="node1" presStyleIdx="0" presStyleCnt="5" custScaleX="185162" custScaleY="122299" custRadScaleRad="93358" custRadScaleInc="-12018">
        <dgm:presLayoutVars>
          <dgm:bulletEnabled val="1"/>
        </dgm:presLayoutVars>
      </dgm:prSet>
      <dgm:spPr/>
    </dgm:pt>
    <dgm:pt modelId="{66CDF0DB-3AD6-4F1B-88FF-D58BD71715AE}" type="pres">
      <dgm:prSet presAssocID="{889C7F63-68F7-4573-85A4-0D9BAC9A8C88}" presName="sibTrans" presStyleLbl="sibTrans2D1" presStyleIdx="0" presStyleCnt="5"/>
      <dgm:spPr/>
    </dgm:pt>
    <dgm:pt modelId="{DEF8C1A1-452F-48A0-A912-D30D2FA3C512}" type="pres">
      <dgm:prSet presAssocID="{889C7F63-68F7-4573-85A4-0D9BAC9A8C88}" presName="connectorText" presStyleLbl="sibTrans2D1" presStyleIdx="0" presStyleCnt="5"/>
      <dgm:spPr/>
    </dgm:pt>
    <dgm:pt modelId="{7D5A28C3-5D98-4951-B1BD-515C7BE0083D}" type="pres">
      <dgm:prSet presAssocID="{D234262F-FD8F-47A6-834A-0AF4D78C5310}" presName="node" presStyleLbl="node1" presStyleIdx="1" presStyleCnt="5" custScaleX="178151" custScaleY="151003" custRadScaleRad="195628" custRadScaleInc="-5016">
        <dgm:presLayoutVars>
          <dgm:bulletEnabled val="1"/>
        </dgm:presLayoutVars>
      </dgm:prSet>
      <dgm:spPr/>
    </dgm:pt>
    <dgm:pt modelId="{2E4370D0-4D8F-48A8-8DB1-0EA64D8063B1}" type="pres">
      <dgm:prSet presAssocID="{2857C237-2DE2-46EE-BC5F-C32588A24D96}" presName="sibTrans" presStyleLbl="sibTrans2D1" presStyleIdx="1" presStyleCnt="5" custScaleX="87627" custScaleY="58937" custLinFactX="47530" custLinFactNeighborX="100000" custLinFactNeighborY="56419"/>
      <dgm:spPr/>
    </dgm:pt>
    <dgm:pt modelId="{511F5C51-A4EC-45A6-AA58-5407C26E8A82}" type="pres">
      <dgm:prSet presAssocID="{2857C237-2DE2-46EE-BC5F-C32588A24D96}" presName="connectorText" presStyleLbl="sibTrans2D1" presStyleIdx="1" presStyleCnt="5"/>
      <dgm:spPr/>
    </dgm:pt>
    <dgm:pt modelId="{73699C47-79BF-4370-BE0B-1016671BA8EE}" type="pres">
      <dgm:prSet presAssocID="{6777439B-5B8F-4B61-94D9-5B657D3AAE84}" presName="node" presStyleLbl="node1" presStyleIdx="2" presStyleCnt="5" custScaleX="214629" custScaleY="117404" custRadScaleRad="117530" custRadScaleInc="-47080">
        <dgm:presLayoutVars>
          <dgm:bulletEnabled val="1"/>
        </dgm:presLayoutVars>
      </dgm:prSet>
      <dgm:spPr/>
    </dgm:pt>
    <dgm:pt modelId="{421F6DD4-DFEF-41FA-9FED-FFD90FF34EB0}" type="pres">
      <dgm:prSet presAssocID="{EED554C1-6CCE-45AB-BAFF-B89D63D073F9}" presName="sibTrans" presStyleLbl="sibTrans2D1" presStyleIdx="2" presStyleCnt="5" custScaleX="137050" custLinFactNeighborX="-19142" custLinFactNeighborY="53555"/>
      <dgm:spPr/>
    </dgm:pt>
    <dgm:pt modelId="{A07FCFA2-758C-4E1F-9EA7-55BD140F74F9}" type="pres">
      <dgm:prSet presAssocID="{EED554C1-6CCE-45AB-BAFF-B89D63D073F9}" presName="connectorText" presStyleLbl="sibTrans2D1" presStyleIdx="2" presStyleCnt="5"/>
      <dgm:spPr/>
    </dgm:pt>
    <dgm:pt modelId="{03E255D2-093B-4CE0-B77F-688F1B43B700}" type="pres">
      <dgm:prSet presAssocID="{58AF2BA8-D289-4169-BBA6-2F8D15281346}" presName="node" presStyleLbl="node1" presStyleIdx="3" presStyleCnt="5" custScaleX="225238" custScaleY="105421" custRadScaleRad="133697" custRadScaleInc="59681">
        <dgm:presLayoutVars>
          <dgm:bulletEnabled val="1"/>
        </dgm:presLayoutVars>
      </dgm:prSet>
      <dgm:spPr/>
    </dgm:pt>
    <dgm:pt modelId="{157CFBC2-BDB7-47C7-B987-2FEAAA854716}" type="pres">
      <dgm:prSet presAssocID="{D1794EC6-2806-4C2D-B754-7EE04DE15651}" presName="sibTrans" presStyleLbl="sibTrans2D1" presStyleIdx="3" presStyleCnt="5" custScaleX="130326" custLinFactX="-100000" custLinFactNeighborX="-183486" custLinFactNeighborY="13280"/>
      <dgm:spPr/>
    </dgm:pt>
    <dgm:pt modelId="{54D214AD-02C7-41E3-8A63-E126AF55F8A8}" type="pres">
      <dgm:prSet presAssocID="{D1794EC6-2806-4C2D-B754-7EE04DE15651}" presName="connectorText" presStyleLbl="sibTrans2D1" presStyleIdx="3" presStyleCnt="5"/>
      <dgm:spPr/>
    </dgm:pt>
    <dgm:pt modelId="{6DAC3633-D5CD-4FE9-97FB-EA341285AE47}" type="pres">
      <dgm:prSet presAssocID="{ADBAB93E-88B5-4A24-8B83-88548AFFE36E}" presName="node" presStyleLbl="node1" presStyleIdx="4" presStyleCnt="5" custScaleX="182167" custScaleY="164659" custRadScaleRad="166338" custRadScaleInc="-5009">
        <dgm:presLayoutVars>
          <dgm:bulletEnabled val="1"/>
        </dgm:presLayoutVars>
      </dgm:prSet>
      <dgm:spPr/>
    </dgm:pt>
    <dgm:pt modelId="{E435E768-5B12-4E26-B2EF-9D107942BE26}" type="pres">
      <dgm:prSet presAssocID="{ABDFD051-9343-4FDE-B1FE-2B08FF5CCEAB}" presName="sibTrans" presStyleLbl="sibTrans2D1" presStyleIdx="4" presStyleCnt="5" custLinFactNeighborX="-62039" custLinFactNeighborY="-80770"/>
      <dgm:spPr/>
    </dgm:pt>
    <dgm:pt modelId="{7ABA1706-F6A3-46A9-85DE-1ACB3B60946F}" type="pres">
      <dgm:prSet presAssocID="{ABDFD051-9343-4FDE-B1FE-2B08FF5CCEAB}" presName="connectorText" presStyleLbl="sibTrans2D1" presStyleIdx="4" presStyleCnt="5"/>
      <dgm:spPr/>
    </dgm:pt>
  </dgm:ptLst>
  <dgm:cxnLst>
    <dgm:cxn modelId="{9814822D-D329-4CD7-B2A4-F8F1A5925F1E}" srcId="{5F316499-2BA4-4B50-96E1-DE764E51108B}" destId="{58AF2BA8-D289-4169-BBA6-2F8D15281346}" srcOrd="3" destOrd="0" parTransId="{4A26D5BA-31A9-434B-9847-9517EA28B2E5}" sibTransId="{D1794EC6-2806-4C2D-B754-7EE04DE15651}"/>
    <dgm:cxn modelId="{436EC937-1E3F-4834-9187-8B226034898B}" type="presOf" srcId="{D234262F-FD8F-47A6-834A-0AF4D78C5310}" destId="{7D5A28C3-5D98-4951-B1BD-515C7BE0083D}" srcOrd="0" destOrd="0" presId="urn:microsoft.com/office/officeart/2005/8/layout/cycle2"/>
    <dgm:cxn modelId="{1A1E3139-8C0E-4E43-A424-AA9A75FDB668}" type="presOf" srcId="{6777439B-5B8F-4B61-94D9-5B657D3AAE84}" destId="{73699C47-79BF-4370-BE0B-1016671BA8EE}" srcOrd="0" destOrd="0" presId="urn:microsoft.com/office/officeart/2005/8/layout/cycle2"/>
    <dgm:cxn modelId="{A75F703D-4B2A-4199-85B2-C0FC363A697B}" srcId="{5F316499-2BA4-4B50-96E1-DE764E51108B}" destId="{B903CCB1-9A3E-4356-8BEC-0DE86DA61F5A}" srcOrd="0" destOrd="0" parTransId="{01DB41E4-CB1E-40B9-BAE8-4FF35A6B971A}" sibTransId="{889C7F63-68F7-4573-85A4-0D9BAC9A8C88}"/>
    <dgm:cxn modelId="{6786763E-206F-46E4-A63A-345F17099B5F}" srcId="{5F316499-2BA4-4B50-96E1-DE764E51108B}" destId="{ADBAB93E-88B5-4A24-8B83-88548AFFE36E}" srcOrd="4" destOrd="0" parTransId="{3FA61E61-AEFF-41F6-B385-D5B71DA5E539}" sibTransId="{ABDFD051-9343-4FDE-B1FE-2B08FF5CCEAB}"/>
    <dgm:cxn modelId="{F660196F-54D7-4624-81FC-A742B31EC332}" type="presOf" srcId="{EED554C1-6CCE-45AB-BAFF-B89D63D073F9}" destId="{A07FCFA2-758C-4E1F-9EA7-55BD140F74F9}" srcOrd="1" destOrd="0" presId="urn:microsoft.com/office/officeart/2005/8/layout/cycle2"/>
    <dgm:cxn modelId="{EDC3D74F-CAD7-41F2-BE46-BA99F8B9B518}" type="presOf" srcId="{2857C237-2DE2-46EE-BC5F-C32588A24D96}" destId="{511F5C51-A4EC-45A6-AA58-5407C26E8A82}" srcOrd="1" destOrd="0" presId="urn:microsoft.com/office/officeart/2005/8/layout/cycle2"/>
    <dgm:cxn modelId="{00715451-F3DA-41CF-821F-8C3F0DFAF417}" srcId="{5F316499-2BA4-4B50-96E1-DE764E51108B}" destId="{6777439B-5B8F-4B61-94D9-5B657D3AAE84}" srcOrd="2" destOrd="0" parTransId="{E93465AF-3A86-4EDE-8D20-99402518712D}" sibTransId="{EED554C1-6CCE-45AB-BAFF-B89D63D073F9}"/>
    <dgm:cxn modelId="{7E896872-60B7-4EC4-A0D6-0BAEF2FC2393}" type="presOf" srcId="{5F316499-2BA4-4B50-96E1-DE764E51108B}" destId="{F62FDF67-951D-47A4-AC19-5F8ADE34910A}" srcOrd="0" destOrd="0" presId="urn:microsoft.com/office/officeart/2005/8/layout/cycle2"/>
    <dgm:cxn modelId="{9A4CA47E-0801-460A-810E-ECDCD9EEFADD}" type="presOf" srcId="{D1794EC6-2806-4C2D-B754-7EE04DE15651}" destId="{157CFBC2-BDB7-47C7-B987-2FEAAA854716}" srcOrd="0" destOrd="0" presId="urn:microsoft.com/office/officeart/2005/8/layout/cycle2"/>
    <dgm:cxn modelId="{AD754E82-2EFD-4697-8904-475B8FE8E078}" type="presOf" srcId="{ABDFD051-9343-4FDE-B1FE-2B08FF5CCEAB}" destId="{E435E768-5B12-4E26-B2EF-9D107942BE26}" srcOrd="0" destOrd="0" presId="urn:microsoft.com/office/officeart/2005/8/layout/cycle2"/>
    <dgm:cxn modelId="{20ADC78B-0B4C-4948-8F50-D18D668126A0}" type="presOf" srcId="{D1794EC6-2806-4C2D-B754-7EE04DE15651}" destId="{54D214AD-02C7-41E3-8A63-E126AF55F8A8}" srcOrd="1" destOrd="0" presId="urn:microsoft.com/office/officeart/2005/8/layout/cycle2"/>
    <dgm:cxn modelId="{ED76FD93-31E2-4D52-BEFC-A7BC37207218}" type="presOf" srcId="{889C7F63-68F7-4573-85A4-0D9BAC9A8C88}" destId="{66CDF0DB-3AD6-4F1B-88FF-D58BD71715AE}" srcOrd="0" destOrd="0" presId="urn:microsoft.com/office/officeart/2005/8/layout/cycle2"/>
    <dgm:cxn modelId="{53011B9B-D91B-46B4-9B29-E5864AE8DF9B}" type="presOf" srcId="{2857C237-2DE2-46EE-BC5F-C32588A24D96}" destId="{2E4370D0-4D8F-48A8-8DB1-0EA64D8063B1}" srcOrd="0" destOrd="0" presId="urn:microsoft.com/office/officeart/2005/8/layout/cycle2"/>
    <dgm:cxn modelId="{3EA0D7A7-19A5-48D8-ABA8-C354FA068D54}" type="presOf" srcId="{B903CCB1-9A3E-4356-8BEC-0DE86DA61F5A}" destId="{C2AA1A64-BF25-4283-98EF-0E35A03ABC6A}" srcOrd="0" destOrd="0" presId="urn:microsoft.com/office/officeart/2005/8/layout/cycle2"/>
    <dgm:cxn modelId="{8CD8BCAD-25A9-4B8A-A1E8-CED8870BE880}" type="presOf" srcId="{889C7F63-68F7-4573-85A4-0D9BAC9A8C88}" destId="{DEF8C1A1-452F-48A0-A912-D30D2FA3C512}" srcOrd="1" destOrd="0" presId="urn:microsoft.com/office/officeart/2005/8/layout/cycle2"/>
    <dgm:cxn modelId="{2CED8AB3-5361-4A40-8C45-64B6FA9104A1}" srcId="{5F316499-2BA4-4B50-96E1-DE764E51108B}" destId="{D234262F-FD8F-47A6-834A-0AF4D78C5310}" srcOrd="1" destOrd="0" parTransId="{DC04B53A-0676-43A8-82C0-26896C8C3B03}" sibTransId="{2857C237-2DE2-46EE-BC5F-C32588A24D96}"/>
    <dgm:cxn modelId="{90114BC3-EC7E-4750-A240-9F00FE886738}" type="presOf" srcId="{ABDFD051-9343-4FDE-B1FE-2B08FF5CCEAB}" destId="{7ABA1706-F6A3-46A9-85DE-1ACB3B60946F}" srcOrd="1" destOrd="0" presId="urn:microsoft.com/office/officeart/2005/8/layout/cycle2"/>
    <dgm:cxn modelId="{91FE21C6-3FC2-4C43-98CF-9841CC2CA9AF}" type="presOf" srcId="{EED554C1-6CCE-45AB-BAFF-B89D63D073F9}" destId="{421F6DD4-DFEF-41FA-9FED-FFD90FF34EB0}" srcOrd="0" destOrd="0" presId="urn:microsoft.com/office/officeart/2005/8/layout/cycle2"/>
    <dgm:cxn modelId="{87E77FF5-BD93-4AE2-9243-BEECB4C2094E}" type="presOf" srcId="{58AF2BA8-D289-4169-BBA6-2F8D15281346}" destId="{03E255D2-093B-4CE0-B77F-688F1B43B700}" srcOrd="0" destOrd="0" presId="urn:microsoft.com/office/officeart/2005/8/layout/cycle2"/>
    <dgm:cxn modelId="{8615F2F5-209E-4AB6-A46B-A778D30526E8}" type="presOf" srcId="{ADBAB93E-88B5-4A24-8B83-88548AFFE36E}" destId="{6DAC3633-D5CD-4FE9-97FB-EA341285AE47}" srcOrd="0" destOrd="0" presId="urn:microsoft.com/office/officeart/2005/8/layout/cycle2"/>
    <dgm:cxn modelId="{B1F697B8-01D7-4C79-85C3-8BC65A65FBA1}" type="presParOf" srcId="{F62FDF67-951D-47A4-AC19-5F8ADE34910A}" destId="{C2AA1A64-BF25-4283-98EF-0E35A03ABC6A}" srcOrd="0" destOrd="0" presId="urn:microsoft.com/office/officeart/2005/8/layout/cycle2"/>
    <dgm:cxn modelId="{3AFCD658-0232-418B-997C-A35257E07B94}" type="presParOf" srcId="{F62FDF67-951D-47A4-AC19-5F8ADE34910A}" destId="{66CDF0DB-3AD6-4F1B-88FF-D58BD71715AE}" srcOrd="1" destOrd="0" presId="urn:microsoft.com/office/officeart/2005/8/layout/cycle2"/>
    <dgm:cxn modelId="{22FCDFEE-130E-42D8-A08F-FBD5AAF495C0}" type="presParOf" srcId="{66CDF0DB-3AD6-4F1B-88FF-D58BD71715AE}" destId="{DEF8C1A1-452F-48A0-A912-D30D2FA3C512}" srcOrd="0" destOrd="0" presId="urn:microsoft.com/office/officeart/2005/8/layout/cycle2"/>
    <dgm:cxn modelId="{3B30D74E-D7D5-4915-9BCF-2B6EA1E7F34C}" type="presParOf" srcId="{F62FDF67-951D-47A4-AC19-5F8ADE34910A}" destId="{7D5A28C3-5D98-4951-B1BD-515C7BE0083D}" srcOrd="2" destOrd="0" presId="urn:microsoft.com/office/officeart/2005/8/layout/cycle2"/>
    <dgm:cxn modelId="{B7F9ADAF-D502-423D-9C26-B682B382E39C}" type="presParOf" srcId="{F62FDF67-951D-47A4-AC19-5F8ADE34910A}" destId="{2E4370D0-4D8F-48A8-8DB1-0EA64D8063B1}" srcOrd="3" destOrd="0" presId="urn:microsoft.com/office/officeart/2005/8/layout/cycle2"/>
    <dgm:cxn modelId="{C818071A-AB0D-4308-BAD0-DD8CBA6BDBF0}" type="presParOf" srcId="{2E4370D0-4D8F-48A8-8DB1-0EA64D8063B1}" destId="{511F5C51-A4EC-45A6-AA58-5407C26E8A82}" srcOrd="0" destOrd="0" presId="urn:microsoft.com/office/officeart/2005/8/layout/cycle2"/>
    <dgm:cxn modelId="{F189AE1E-DC99-4720-B261-978F98CD25AE}" type="presParOf" srcId="{F62FDF67-951D-47A4-AC19-5F8ADE34910A}" destId="{73699C47-79BF-4370-BE0B-1016671BA8EE}" srcOrd="4" destOrd="0" presId="urn:microsoft.com/office/officeart/2005/8/layout/cycle2"/>
    <dgm:cxn modelId="{338A946F-71AF-45DD-94CC-85CFB559C422}" type="presParOf" srcId="{F62FDF67-951D-47A4-AC19-5F8ADE34910A}" destId="{421F6DD4-DFEF-41FA-9FED-FFD90FF34EB0}" srcOrd="5" destOrd="0" presId="urn:microsoft.com/office/officeart/2005/8/layout/cycle2"/>
    <dgm:cxn modelId="{3D10E112-36CB-46E4-96DA-5E83CDAD31EB}" type="presParOf" srcId="{421F6DD4-DFEF-41FA-9FED-FFD90FF34EB0}" destId="{A07FCFA2-758C-4E1F-9EA7-55BD140F74F9}" srcOrd="0" destOrd="0" presId="urn:microsoft.com/office/officeart/2005/8/layout/cycle2"/>
    <dgm:cxn modelId="{0A853F18-42CB-44DE-84D1-AB4DB54D7F2B}" type="presParOf" srcId="{F62FDF67-951D-47A4-AC19-5F8ADE34910A}" destId="{03E255D2-093B-4CE0-B77F-688F1B43B700}" srcOrd="6" destOrd="0" presId="urn:microsoft.com/office/officeart/2005/8/layout/cycle2"/>
    <dgm:cxn modelId="{15DD6D5E-11CB-4D9A-AD4D-B17B09B0D6F6}" type="presParOf" srcId="{F62FDF67-951D-47A4-AC19-5F8ADE34910A}" destId="{157CFBC2-BDB7-47C7-B987-2FEAAA854716}" srcOrd="7" destOrd="0" presId="urn:microsoft.com/office/officeart/2005/8/layout/cycle2"/>
    <dgm:cxn modelId="{791FA180-AB96-4ACB-8DA2-2751D7622511}" type="presParOf" srcId="{157CFBC2-BDB7-47C7-B987-2FEAAA854716}" destId="{54D214AD-02C7-41E3-8A63-E126AF55F8A8}" srcOrd="0" destOrd="0" presId="urn:microsoft.com/office/officeart/2005/8/layout/cycle2"/>
    <dgm:cxn modelId="{F80C268A-B017-4B60-99B8-A256F0EBE55A}" type="presParOf" srcId="{F62FDF67-951D-47A4-AC19-5F8ADE34910A}" destId="{6DAC3633-D5CD-4FE9-97FB-EA341285AE47}" srcOrd="8" destOrd="0" presId="urn:microsoft.com/office/officeart/2005/8/layout/cycle2"/>
    <dgm:cxn modelId="{37482E33-0711-4821-AC80-58FC1F32BBBF}" type="presParOf" srcId="{F62FDF67-951D-47A4-AC19-5F8ADE34910A}" destId="{E435E768-5B12-4E26-B2EF-9D107942BE26}" srcOrd="9" destOrd="0" presId="urn:microsoft.com/office/officeart/2005/8/layout/cycle2"/>
    <dgm:cxn modelId="{869330E4-A0C4-4FC9-9B53-A9DDF1D79520}" type="presParOf" srcId="{E435E768-5B12-4E26-B2EF-9D107942BE26}" destId="{7ABA1706-F6A3-46A9-85DE-1ACB3B60946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414EEF-4C36-4F11-A6F1-B771226C00E5}" type="doc">
      <dgm:prSet loTypeId="urn:microsoft.com/office/officeart/2005/8/layout/hierarchy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94393C9C-E89B-4A5A-BB29-5823DE16CBA3}">
      <dgm:prSet custT="1"/>
      <dgm:spPr>
        <a:xfrm>
          <a:off x="0" y="0"/>
          <a:ext cx="10205133" cy="1996320"/>
        </a:xfrm>
        <a:prstGeom prst="roundRect">
          <a:avLst>
            <a:gd name="adj" fmla="val 10000"/>
          </a:avLst>
        </a:prstGeom>
        <a:solidFill>
          <a:srgbClr val="FFC000">
            <a:lumMod val="40000"/>
            <a:lumOff val="6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just">
            <a:lnSpc>
              <a:spcPct val="250000"/>
            </a:lnSpc>
            <a:buNone/>
          </a:pPr>
          <a:r>
            <a:rPr lang="pt-BR" sz="2000" dirty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 pesquisa será conduzida de acordo com a Resolução 466/2012 do Conselho Nacional de Saúde do Brasil (CNS), que regulamenta a pesquisa com seres humanos, bem como com a Declaração de Helsinque da Associação Médica Mundial e as Diretrizes Éticas Internacionais da Concilia for </a:t>
          </a:r>
          <a:r>
            <a:rPr lang="pt-BR" sz="2000" dirty="0" err="1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International</a:t>
          </a:r>
          <a:r>
            <a:rPr lang="pt-BR" sz="2000" dirty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Organizativos </a:t>
          </a:r>
          <a:r>
            <a:rPr lang="pt-BR" sz="2000" dirty="0" err="1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of</a:t>
          </a:r>
          <a:r>
            <a:rPr lang="pt-BR" sz="2000" dirty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Medical </a:t>
          </a:r>
          <a:r>
            <a:rPr lang="pt-BR" sz="2000" dirty="0" err="1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Sciences</a:t>
          </a:r>
          <a:r>
            <a:rPr lang="pt-BR" sz="2000" dirty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(CIOMS)</a:t>
          </a:r>
          <a:r>
            <a:rPr lang="pt-BR" sz="2000" dirty="0">
              <a:solidFill>
                <a:sysClr val="windowText" lastClr="0000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.</a:t>
          </a:r>
          <a:endParaRPr lang="pt-BR" sz="20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21D68FA-25A8-404E-B8A7-AE1555AA6754}" type="parTrans" cxnId="{67EB5AE6-33C7-4252-B57C-4522275C7136}">
      <dgm:prSet/>
      <dgm:spPr/>
      <dgm:t>
        <a:bodyPr/>
        <a:lstStyle/>
        <a:p>
          <a:endParaRPr lang="pt-BR"/>
        </a:p>
      </dgm:t>
    </dgm:pt>
    <dgm:pt modelId="{E553FF07-92EC-4330-AE48-15544205F958}" type="sibTrans" cxnId="{67EB5AE6-33C7-4252-B57C-4522275C7136}">
      <dgm:prSet/>
      <dgm:spPr/>
      <dgm:t>
        <a:bodyPr/>
        <a:lstStyle/>
        <a:p>
          <a:endParaRPr lang="pt-BR"/>
        </a:p>
      </dgm:t>
    </dgm:pt>
    <dgm:pt modelId="{49F622BD-C545-4894-B274-A2447F403507}" type="pres">
      <dgm:prSet presAssocID="{C5414EEF-4C36-4F11-A6F1-B771226C00E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0B543F-21AC-4309-BE83-7DCFD3F861E6}" type="pres">
      <dgm:prSet presAssocID="{94393C9C-E89B-4A5A-BB29-5823DE16CBA3}" presName="vertOne" presStyleCnt="0"/>
      <dgm:spPr/>
    </dgm:pt>
    <dgm:pt modelId="{E22F4B8F-5B02-445F-AB39-7A8E04814A17}" type="pres">
      <dgm:prSet presAssocID="{94393C9C-E89B-4A5A-BB29-5823DE16CBA3}" presName="txOne" presStyleLbl="node0" presStyleIdx="0" presStyleCnt="1" custLinFactNeighborX="448" custLinFactNeighborY="76825">
        <dgm:presLayoutVars>
          <dgm:chPref val="3"/>
        </dgm:presLayoutVars>
      </dgm:prSet>
      <dgm:spPr/>
    </dgm:pt>
    <dgm:pt modelId="{0DD21153-0B81-43E9-8E86-3FFD15D49369}" type="pres">
      <dgm:prSet presAssocID="{94393C9C-E89B-4A5A-BB29-5823DE16CBA3}" presName="horzOne" presStyleCnt="0"/>
      <dgm:spPr/>
    </dgm:pt>
  </dgm:ptLst>
  <dgm:cxnLst>
    <dgm:cxn modelId="{80114B15-877D-4E8A-A786-49A3D535DB77}" type="presOf" srcId="{94393C9C-E89B-4A5A-BB29-5823DE16CBA3}" destId="{E22F4B8F-5B02-445F-AB39-7A8E04814A17}" srcOrd="0" destOrd="0" presId="urn:microsoft.com/office/officeart/2005/8/layout/hierarchy4"/>
    <dgm:cxn modelId="{67EB5AE6-33C7-4252-B57C-4522275C7136}" srcId="{C5414EEF-4C36-4F11-A6F1-B771226C00E5}" destId="{94393C9C-E89B-4A5A-BB29-5823DE16CBA3}" srcOrd="0" destOrd="0" parTransId="{621D68FA-25A8-404E-B8A7-AE1555AA6754}" sibTransId="{E553FF07-92EC-4330-AE48-15544205F958}"/>
    <dgm:cxn modelId="{F28BBFEA-EFB8-4A76-B685-BACC14D0C325}" type="presOf" srcId="{C5414EEF-4C36-4F11-A6F1-B771226C00E5}" destId="{49F622BD-C545-4894-B274-A2447F403507}" srcOrd="0" destOrd="0" presId="urn:microsoft.com/office/officeart/2005/8/layout/hierarchy4"/>
    <dgm:cxn modelId="{4E4326C9-DB3F-4468-A3B7-0E83F066E826}" type="presParOf" srcId="{49F622BD-C545-4894-B274-A2447F403507}" destId="{A20B543F-21AC-4309-BE83-7DCFD3F861E6}" srcOrd="0" destOrd="0" presId="urn:microsoft.com/office/officeart/2005/8/layout/hierarchy4"/>
    <dgm:cxn modelId="{8B95870C-53CD-4FBD-A482-BFBB3F7BCEC4}" type="presParOf" srcId="{A20B543F-21AC-4309-BE83-7DCFD3F861E6}" destId="{E22F4B8F-5B02-445F-AB39-7A8E04814A17}" srcOrd="0" destOrd="0" presId="urn:microsoft.com/office/officeart/2005/8/layout/hierarchy4"/>
    <dgm:cxn modelId="{8BC1AC41-50C2-4A69-A432-3237D7819485}" type="presParOf" srcId="{A20B543F-21AC-4309-BE83-7DCFD3F861E6}" destId="{0DD21153-0B81-43E9-8E86-3FFD15D4936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7782D-9590-4387-B381-4B719471AEEA}">
      <dsp:nvSpPr>
        <dsp:cNvPr id="0" name=""/>
        <dsp:cNvSpPr/>
      </dsp:nvSpPr>
      <dsp:spPr>
        <a:xfrm>
          <a:off x="113342" y="561066"/>
          <a:ext cx="3380000" cy="2246475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BR" sz="2000" b="0" kern="1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CMAM é uma instituição de logística farmacêutica criada em 6 de setembro de 1975, por meio do Decreto Presidencial n˚13/75.</a:t>
          </a:r>
          <a:r>
            <a:rPr lang="pt-BR" sz="2000" b="0" kern="12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pt-BR" sz="2000" b="0" kern="120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3342" y="561066"/>
        <a:ext cx="3380000" cy="2246475"/>
      </dsp:txXfrm>
    </dsp:sp>
    <dsp:sp modelId="{08B31713-1508-44F9-9722-4C4086B3D274}">
      <dsp:nvSpPr>
        <dsp:cNvPr id="0" name=""/>
        <dsp:cNvSpPr/>
      </dsp:nvSpPr>
      <dsp:spPr>
        <a:xfrm>
          <a:off x="3743707" y="550245"/>
          <a:ext cx="3822675" cy="2257296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Em 1977, foi criada a MEDIMOC E.E.</a:t>
          </a:r>
        </a:p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entanto, em 1978, uma avaliação externa OMS, levou à decisão de devolver à CMAM todas as competências.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b="1" kern="120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b="1" kern="1200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Arial" panose="020B0604020202020204" pitchFamily="34" charset="0"/>
          </a:endParaRPr>
        </a:p>
      </dsp:txBody>
      <dsp:txXfrm>
        <a:off x="3743707" y="550245"/>
        <a:ext cx="3822675" cy="2257296"/>
      </dsp:txXfrm>
    </dsp:sp>
    <dsp:sp modelId="{EEFFA25F-6609-4902-A1DA-EDFB42BF42F9}">
      <dsp:nvSpPr>
        <dsp:cNvPr id="0" name=""/>
        <dsp:cNvSpPr/>
      </dsp:nvSpPr>
      <dsp:spPr>
        <a:xfrm>
          <a:off x="7776226" y="593468"/>
          <a:ext cx="3918193" cy="222755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 base nos artigos 3 e 4 do despacho presidencial de sua criação, foi aprovado o PELF.</a:t>
          </a:r>
        </a:p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kern="1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Regulamenta as diretrizes de funcionamento da CMAM e do sistema logístico farmacêutico. </a:t>
          </a:r>
        </a:p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b="1" kern="1200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sp:txBody>
      <dsp:txXfrm>
        <a:off x="7776226" y="593468"/>
        <a:ext cx="3918193" cy="2227555"/>
      </dsp:txXfrm>
    </dsp:sp>
    <dsp:sp modelId="{50D90E06-FEE9-4E38-98A7-B6C684D21D7A}">
      <dsp:nvSpPr>
        <dsp:cNvPr id="0" name=""/>
        <dsp:cNvSpPr/>
      </dsp:nvSpPr>
      <dsp:spPr>
        <a:xfrm>
          <a:off x="1167169" y="3458031"/>
          <a:ext cx="9492467" cy="84391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b="1" kern="1200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b="1" kern="1200" dirty="0">
            <a:solidFill>
              <a:srgbClr val="142440"/>
            </a:solidFill>
            <a:effectLst/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b="1" kern="1200" dirty="0">
            <a:solidFill>
              <a:srgbClr val="142440"/>
            </a:solidFill>
            <a:effectLst/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14244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A evolução dos do PELF ao longo do tempo, analise da Implementação </a:t>
          </a:r>
          <a:r>
            <a:rPr lang="pt-BR" sz="2000" b="1" u="none" kern="1200" dirty="0">
              <a:solidFill>
                <a:srgbClr val="14244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avanços e desafios na implementação do PELF</a:t>
          </a:r>
          <a:r>
            <a:rPr lang="pt-BR" sz="2000" b="1" u="none" kern="120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. </a:t>
          </a:r>
          <a:endParaRPr lang="pt-BR" sz="2000" b="1" u="none" kern="1200" dirty="0">
            <a:solidFill>
              <a:schemeClr val="tx2">
                <a:lumMod val="50000"/>
              </a:schemeClr>
            </a:solidFill>
            <a:latin typeface="Times New Roman" panose="02020603050405020304" pitchFamily="18" charset="0"/>
            <a:ea typeface="Aptos" panose="020B0004020202020204" pitchFamily="34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b="1" kern="1200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b="1" kern="1200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b="1" kern="1200" dirty="0">
            <a:solidFill>
              <a:schemeClr val="tx2">
                <a:lumMod val="50000"/>
              </a:schemeClr>
            </a:solidFill>
            <a:latin typeface="Arial Narrow" panose="020B060602020203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sp:txBody>
      <dsp:txXfrm>
        <a:off x="1167169" y="3458031"/>
        <a:ext cx="9492467" cy="843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AAB11-F645-4E48-A7D5-66CAF659DA6E}">
      <dsp:nvSpPr>
        <dsp:cNvPr id="0" name=""/>
        <dsp:cNvSpPr/>
      </dsp:nvSpPr>
      <dsp:spPr>
        <a:xfrm>
          <a:off x="1716371" y="45563"/>
          <a:ext cx="3318469" cy="2369286"/>
        </a:xfrm>
        <a:prstGeom prst="ellipse">
          <a:avLst/>
        </a:prstGeom>
        <a:solidFill>
          <a:srgbClr val="5B9BD5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Exclusão Social e Conflitos Locais</a:t>
          </a:r>
        </a:p>
      </dsp:txBody>
      <dsp:txXfrm>
        <a:off x="2473101" y="474602"/>
        <a:ext cx="1805009" cy="531598"/>
      </dsp:txXfrm>
    </dsp:sp>
    <dsp:sp modelId="{27B970F9-3B2C-453F-8718-64A4E086EE0F}">
      <dsp:nvSpPr>
        <dsp:cNvPr id="0" name=""/>
        <dsp:cNvSpPr/>
      </dsp:nvSpPr>
      <dsp:spPr>
        <a:xfrm>
          <a:off x="2396654" y="746748"/>
          <a:ext cx="4526047" cy="2369286"/>
        </a:xfrm>
        <a:prstGeom prst="ellipse">
          <a:avLst/>
        </a:prstGeom>
        <a:solidFill>
          <a:srgbClr val="5B9BD5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Infraestrutura de Transporte Deficiente</a:t>
          </a:r>
        </a:p>
      </dsp:txBody>
      <dsp:txXfrm>
        <a:off x="5088688" y="1287030"/>
        <a:ext cx="1230923" cy="1288722"/>
      </dsp:txXfrm>
    </dsp:sp>
    <dsp:sp modelId="{BD7F053A-7553-449A-A085-CAA713C28A97}">
      <dsp:nvSpPr>
        <dsp:cNvPr id="0" name=""/>
        <dsp:cNvSpPr/>
      </dsp:nvSpPr>
      <dsp:spPr>
        <a:xfrm>
          <a:off x="1389931" y="2141470"/>
          <a:ext cx="3971350" cy="2369286"/>
        </a:xfrm>
        <a:prstGeom prst="ellipse">
          <a:avLst/>
        </a:prstGeom>
        <a:solidFill>
          <a:srgbClr val="5B9BD5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Barreiras Culturais e Educacionais</a:t>
          </a:r>
        </a:p>
      </dsp:txBody>
      <dsp:txXfrm>
        <a:off x="2295541" y="3550118"/>
        <a:ext cx="2160130" cy="531598"/>
      </dsp:txXfrm>
    </dsp:sp>
    <dsp:sp modelId="{9ECE16DF-8FF2-42F1-8FBC-1A8D66524827}">
      <dsp:nvSpPr>
        <dsp:cNvPr id="0" name=""/>
        <dsp:cNvSpPr/>
      </dsp:nvSpPr>
      <dsp:spPr>
        <a:xfrm>
          <a:off x="236117" y="1093516"/>
          <a:ext cx="4183069" cy="2369286"/>
        </a:xfrm>
        <a:prstGeom prst="ellipse">
          <a:avLst/>
        </a:prstGeom>
        <a:solidFill>
          <a:srgbClr val="5B9BD5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Impactos na Coesão Social</a:t>
          </a:r>
        </a:p>
      </dsp:txBody>
      <dsp:txXfrm>
        <a:off x="793506" y="1633798"/>
        <a:ext cx="1137645" cy="12887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A1A64-BF25-4283-98EF-0E35A03ABC6A}">
      <dsp:nvSpPr>
        <dsp:cNvPr id="0" name=""/>
        <dsp:cNvSpPr/>
      </dsp:nvSpPr>
      <dsp:spPr>
        <a:xfrm>
          <a:off x="3977016" y="-20037"/>
          <a:ext cx="3495317" cy="2308647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000" b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Avaliação de Resultados.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0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Analisar os ganhos de custo, tempo e cobertura gerados pelo modelo proposto.</a:t>
          </a:r>
          <a:endParaRPr lang="pt-BR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88893" y="318057"/>
        <a:ext cx="2471563" cy="1632459"/>
      </dsp:txXfrm>
    </dsp:sp>
    <dsp:sp modelId="{66CDF0DB-3AD6-4F1B-88FF-D58BD71715AE}">
      <dsp:nvSpPr>
        <dsp:cNvPr id="0" name=""/>
        <dsp:cNvSpPr/>
      </dsp:nvSpPr>
      <dsp:spPr>
        <a:xfrm rot="507355">
          <a:off x="7643177" y="1140119"/>
          <a:ext cx="526967" cy="637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7644036" y="1255916"/>
        <a:ext cx="368877" cy="382261"/>
      </dsp:txXfrm>
    </dsp:sp>
    <dsp:sp modelId="{7D5A28C3-5D98-4951-B1BD-515C7BE0083D}">
      <dsp:nvSpPr>
        <dsp:cNvPr id="0" name=""/>
        <dsp:cNvSpPr/>
      </dsp:nvSpPr>
      <dsp:spPr>
        <a:xfrm>
          <a:off x="8387866" y="354938"/>
          <a:ext cx="3362969" cy="2850495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000" b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Levantamento Documental.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000" b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Mapear a estrutura de depósitos (</a:t>
          </a:r>
          <a:r>
            <a:rPr lang="pt-BR" sz="2000" b="0" kern="1200" dirty="0" err="1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DCs</a:t>
          </a:r>
          <a:r>
            <a:rPr lang="pt-BR" sz="2000" b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r>
            <a:rPr lang="pt-BR" sz="2000" b="0" kern="1200" dirty="0" err="1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DPs</a:t>
          </a:r>
          <a:r>
            <a:rPr lang="pt-BR" sz="2000" b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, Distritos), capacidades, rotas existentes e modais.</a:t>
          </a:r>
          <a:endParaRPr lang="pt-BR" sz="20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80361" y="772383"/>
        <a:ext cx="2377979" cy="2015605"/>
      </dsp:txXfrm>
    </dsp:sp>
    <dsp:sp modelId="{2E4370D0-4D8F-48A8-8DB1-0EA64D8063B1}">
      <dsp:nvSpPr>
        <dsp:cNvPr id="0" name=""/>
        <dsp:cNvSpPr/>
      </dsp:nvSpPr>
      <dsp:spPr>
        <a:xfrm rot="7205999">
          <a:off x="9670701" y="3700500"/>
          <a:ext cx="519582" cy="375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 rot="10800000">
        <a:off x="9755271" y="3726870"/>
        <a:ext cx="406936" cy="225292"/>
      </dsp:txXfrm>
    </dsp:sp>
    <dsp:sp modelId="{73699C47-79BF-4370-BE0B-1016671BA8EE}">
      <dsp:nvSpPr>
        <dsp:cNvPr id="0" name=""/>
        <dsp:cNvSpPr/>
      </dsp:nvSpPr>
      <dsp:spPr>
        <a:xfrm>
          <a:off x="6128668" y="3975438"/>
          <a:ext cx="4051567" cy="2216244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000" b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Modelagem Matemática.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0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Desenvolver o modelo de otimização via Programação Linear Inteira Mista (MILP).</a:t>
          </a:r>
          <a:endParaRPr lang="pt-BR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22006" y="4299999"/>
        <a:ext cx="2864891" cy="1567122"/>
      </dsp:txXfrm>
    </dsp:sp>
    <dsp:sp modelId="{421F6DD4-DFEF-41FA-9FED-FFD90FF34EB0}">
      <dsp:nvSpPr>
        <dsp:cNvPr id="0" name=""/>
        <dsp:cNvSpPr/>
      </dsp:nvSpPr>
      <dsp:spPr>
        <a:xfrm rot="10782534">
          <a:off x="5345278" y="5118534"/>
          <a:ext cx="599276" cy="637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 rot="10800000">
        <a:off x="5525060" y="5245497"/>
        <a:ext cx="419493" cy="382261"/>
      </dsp:txXfrm>
    </dsp:sp>
    <dsp:sp modelId="{03E255D2-093B-4CE0-B77F-688F1B43B700}">
      <dsp:nvSpPr>
        <dsp:cNvPr id="0" name=""/>
        <dsp:cNvSpPr/>
      </dsp:nvSpPr>
      <dsp:spPr>
        <a:xfrm>
          <a:off x="1052022" y="4113825"/>
          <a:ext cx="4251834" cy="199004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000" b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Simulação de Cenários.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20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Simular cenários de diferentes demandas, capacidades e modais.</a:t>
          </a:r>
          <a:endParaRPr lang="pt-BR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74689" y="4405260"/>
        <a:ext cx="3006500" cy="1407170"/>
      </dsp:txXfrm>
    </dsp:sp>
    <dsp:sp modelId="{157CFBC2-BDB7-47C7-B987-2FEAAA854716}">
      <dsp:nvSpPr>
        <dsp:cNvPr id="0" name=""/>
        <dsp:cNvSpPr/>
      </dsp:nvSpPr>
      <dsp:spPr>
        <a:xfrm rot="14899673">
          <a:off x="1898010" y="3698491"/>
          <a:ext cx="303693" cy="637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 dirty="0"/>
        </a:p>
      </dsp:txBody>
      <dsp:txXfrm rot="10800000">
        <a:off x="1960387" y="3868245"/>
        <a:ext cx="212585" cy="382261"/>
      </dsp:txXfrm>
    </dsp:sp>
    <dsp:sp modelId="{6DAC3633-D5CD-4FE9-97FB-EA341285AE47}">
      <dsp:nvSpPr>
        <dsp:cNvPr id="0" name=""/>
        <dsp:cNvSpPr/>
      </dsp:nvSpPr>
      <dsp:spPr>
        <a:xfrm>
          <a:off x="326208" y="705222"/>
          <a:ext cx="3438780" cy="3108280"/>
        </a:xfrm>
        <a:prstGeom prst="ellipse">
          <a:avLst/>
        </a:prstGeom>
        <a:solidFill>
          <a:srgbClr val="F117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Validação.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rPr>
            <a:t>Testar o modelo com dados reais ou simulados e comparar indicadores logísticos (custo, tempo, cobertura).</a:t>
          </a:r>
          <a:endParaRPr lang="pt-BR" sz="1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29806" y="1160419"/>
        <a:ext cx="2431584" cy="2197886"/>
      </dsp:txXfrm>
    </dsp:sp>
    <dsp:sp modelId="{E435E768-5B12-4E26-B2EF-9D107942BE26}">
      <dsp:nvSpPr>
        <dsp:cNvPr id="0" name=""/>
        <dsp:cNvSpPr/>
      </dsp:nvSpPr>
      <dsp:spPr>
        <a:xfrm rot="20579769">
          <a:off x="3611159" y="859276"/>
          <a:ext cx="257409" cy="637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700" kern="1200"/>
        </a:p>
      </dsp:txBody>
      <dsp:txXfrm>
        <a:off x="3612847" y="997987"/>
        <a:ext cx="180186" cy="3822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F4B8F-5B02-445F-AB39-7A8E04814A17}">
      <dsp:nvSpPr>
        <dsp:cNvPr id="0" name=""/>
        <dsp:cNvSpPr/>
      </dsp:nvSpPr>
      <dsp:spPr>
        <a:xfrm>
          <a:off x="0" y="0"/>
          <a:ext cx="10598054" cy="3248420"/>
        </a:xfrm>
        <a:prstGeom prst="roundRect">
          <a:avLst>
            <a:gd name="adj" fmla="val 10000"/>
          </a:avLst>
        </a:prstGeom>
        <a:solidFill>
          <a:srgbClr val="FFC000">
            <a:lumMod val="40000"/>
            <a:lumOff val="6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2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 pesquisa será conduzida de acordo com a Resolução 466/2012 do Conselho Nacional de Saúde do Brasil (CNS), que regulamenta a pesquisa com seres humanos, bem como com a Declaração de Helsinque da Associação Médica Mundial e as Diretrizes Éticas Internacionais da Concilia for </a:t>
          </a:r>
          <a:r>
            <a:rPr lang="pt-BR" sz="2000" kern="1200" dirty="0" err="1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International</a:t>
          </a:r>
          <a:r>
            <a:rPr lang="pt-BR" sz="2000" kern="1200" dirty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Organizativos </a:t>
          </a:r>
          <a:r>
            <a:rPr lang="pt-BR" sz="2000" kern="1200" dirty="0" err="1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of</a:t>
          </a:r>
          <a:r>
            <a:rPr lang="pt-BR" sz="2000" kern="1200" dirty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Medical </a:t>
          </a:r>
          <a:r>
            <a:rPr lang="pt-BR" sz="2000" kern="1200" dirty="0" err="1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Sciences</a:t>
          </a:r>
          <a:r>
            <a:rPr lang="pt-BR" sz="2000" kern="1200" dirty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(CIOMS)</a:t>
          </a:r>
          <a:r>
            <a:rPr lang="pt-BR" sz="2000" kern="1200" dirty="0">
              <a:solidFill>
                <a:sysClr val="windowText" lastClr="0000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.</a:t>
          </a:r>
          <a:endParaRPr lang="pt-BR" sz="2000" kern="12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95143" y="95143"/>
        <a:ext cx="10407768" cy="3058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1D547-97AE-41BB-8B59-5057C9A37F55}" type="datetimeFigureOut">
              <a:rPr lang="pt-PT" smtClean="0"/>
              <a:t>02/10/2025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A9802-AB29-426E-8BEE-E75C2AA421B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370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F6080-D6F9-44AD-B5E9-6DA9875EE2D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pt-PT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3C7A90F-5CAA-4784-8876-93CEAFF150CC}" type="slidenum">
              <a:rPr lang="en-US" altLang="pt-PT" smtClean="0">
                <a:latin typeface="Calibri" panose="020F0502020204030204" pitchFamily="34" charset="0"/>
              </a:rPr>
              <a:pPr/>
              <a:t>3</a:t>
            </a:fld>
            <a:endParaRPr lang="en-US" alt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9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8E8CF-2969-A51D-42E9-AF923D2E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FE240BEA-7C6E-5273-8A79-F24D116F7A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E369C7DB-7DB2-BA48-CCBC-D2B73DC2DD1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pt-PT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6923DBEB-735C-9A07-B178-C896F7063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3C7A90F-5CAA-4784-8876-93CEAFF150CC}" type="slidenum">
              <a:rPr lang="en-US" altLang="pt-PT" smtClean="0">
                <a:latin typeface="Calibri" panose="020F0502020204030204" pitchFamily="34" charset="0"/>
              </a:rPr>
              <a:pPr/>
              <a:t>4</a:t>
            </a:fld>
            <a:endParaRPr lang="en-US" altLang="pt-P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9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95AE-F69F-4FA6-8F0F-C4170A7DBD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12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69C4-2C11-5730-6D2C-D3A08615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941FAA1-8A4B-CC4C-6807-2F8D006E7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A4F90D-DF54-2B97-B111-4EBCD86EF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39E379-DCFD-35D4-C169-B129DBC4B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95AE-F69F-4FA6-8F0F-C4170A7DBD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58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EF4F-4B1F-EF3F-C8EC-68A68EAB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EA8C2B4-DCB2-237C-20BE-26BF86012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4A71ABE-F869-E7AC-FDAB-C868574F5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A9D8CC-F526-C319-702F-F6B9E348C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95AE-F69F-4FA6-8F0F-C4170A7DBD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7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22A7E-C2EE-5045-00C2-D2F5DCF13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B35460F-33B7-EA6B-D4D9-301399D0D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EB03C5-87EB-F017-DBBF-CB36A87C9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817E48-AB98-CA4F-9D19-EA59DD679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D95AE-F69F-4FA6-8F0F-C4170A7DBD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F0F68-E6C6-4E35-AF90-C903EF435223}" type="datetime1">
              <a:rPr lang="pt-PT" smtClean="0"/>
              <a:t>02/10/2025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795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5DE9F-F3A1-4CBF-B960-C8903D7ABB9B}" type="datetime1">
              <a:rPr lang="pt-PT" smtClean="0"/>
              <a:t>02/10/2025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467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A1DE-1A92-45A4-8A26-45573A69D21F}" type="datetime1">
              <a:rPr lang="pt-PT" smtClean="0"/>
              <a:t>02/10/2025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66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786D-284F-44EF-AE25-1D2182C0255F}" type="datetime1">
              <a:rPr lang="pt-PT" smtClean="0"/>
              <a:t>02/10/2025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977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F5FB-29A3-4B56-AECC-E0C452C07E3D}" type="datetime1">
              <a:rPr lang="pt-PT" smtClean="0"/>
              <a:t>02/10/2025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020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7630-9178-43EA-8F92-C581B2785597}" type="datetime1">
              <a:rPr lang="pt-PT" smtClean="0"/>
              <a:t>02/10/2025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23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A36-89B6-4A73-9BDE-E69423C6620C}" type="datetime1">
              <a:rPr lang="pt-PT" smtClean="0"/>
              <a:t>02/10/2025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163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8939-4DAF-4D11-B845-147072E7BD0C}" type="datetime1">
              <a:rPr lang="pt-PT" smtClean="0"/>
              <a:t>02/10/2025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277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E211F-9A89-434E-A8F7-A746AD8536DC}" type="datetime1">
              <a:rPr lang="pt-PT" smtClean="0"/>
              <a:t>02/10/2025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828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05F9-3EA0-4147-B137-7675E5E810E6}" type="datetime1">
              <a:rPr lang="pt-PT" smtClean="0"/>
              <a:t>02/10/2025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123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8BB2-3716-4408-BED9-852BF38C8B72}" type="datetime1">
              <a:rPr lang="pt-PT" smtClean="0"/>
              <a:t>02/10/2025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718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545B-EF65-46C7-9A5E-03082B3982C1}" type="datetime1">
              <a:rPr lang="pt-PT" smtClean="0"/>
              <a:t>02/10/2025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13735-CF4F-4285-8759-0B281748BA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981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es/photo/967274" TargetMode="Externa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s/photo/96727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pxhere.com/es/photo/96727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red.org/hablemos-de-violencia-institucional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9.jp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anred.org/hablemos-de-violencia-institucional/" TargetMode="External"/><Relationship Id="rId9" Type="http://schemas.microsoft.com/office/2007/relationships/diagramDrawing" Target="../diagrams/drawing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xhere.com/es/photo/967274" TargetMode="Externa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www.google.co.mz/url?sa=i&amp;rct=j&amp;q=&amp;esrc=s&amp;source=images&amp;cd=&amp;cad=rja&amp;uact=8&amp;ved=2ahUKEwj33O3W_InaAhUKXhQKHTCsAO4QjRx6BAgAEAU&amp;url=http://www.radiocaxias.com.br/portal/noticias/falta-de-medicamentos-na-farmacia-popular-gera-polemica-sobre-gestao-da-saude-publica-em-caxias-75588&amp;psig=AOvVaw3joY26RKHq71968tBKv-Um&amp;ust=152215291007269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7647709"/>
            <a:ext cx="12192000" cy="49876"/>
          </a:xfrm>
          <a:solidFill>
            <a:srgbClr val="245F62"/>
          </a:solidFill>
          <a:ln w="28575">
            <a:solidFill>
              <a:srgbClr val="245F62"/>
            </a:solidFill>
          </a:ln>
        </p:spPr>
        <p:txBody>
          <a:bodyPr>
            <a:normAutofit fontScale="90000"/>
          </a:bodyPr>
          <a:lstStyle/>
          <a:p>
            <a:pPr algn="l"/>
            <a:br>
              <a:rPr lang="pt-PT" dirty="0"/>
            </a:br>
            <a:endParaRPr lang="en-GB" sz="2200" dirty="0"/>
          </a:p>
        </p:txBody>
      </p:sp>
      <p:sp>
        <p:nvSpPr>
          <p:cNvPr id="3" name="Retângulo 2"/>
          <p:cNvSpPr/>
          <p:nvPr/>
        </p:nvSpPr>
        <p:spPr>
          <a:xfrm>
            <a:off x="1188893" y="2736757"/>
            <a:ext cx="9814214" cy="222210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40226" y="4736883"/>
            <a:ext cx="9111547" cy="1714175"/>
          </a:xfrm>
        </p:spPr>
        <p:txBody>
          <a:bodyPr>
            <a:noAutofit/>
          </a:bodyPr>
          <a:lstStyle/>
          <a:p>
            <a:r>
              <a:rPr lang="pt-PT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Noé Santos Macuácua </a:t>
            </a:r>
          </a:p>
          <a:p>
            <a:endParaRPr lang="pt-PT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pt-PT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Co-Orientador: Prof. PhD Jesus Ossian da Cunha</a:t>
            </a:r>
          </a:p>
          <a:p>
            <a:pPr algn="l"/>
            <a:r>
              <a:rPr lang="pt-PT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                                             </a:t>
            </a:r>
            <a:endParaRPr lang="pt-PT" sz="2000" dirty="0">
              <a:solidFill>
                <a:schemeClr val="tx1"/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745587" y="1792631"/>
            <a:ext cx="11046427" cy="205517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pt-PT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 Logística da Distribuição de Medicamentos no Sistema Nacional de Saúde de Moçambique: Um Modelo Matemático Aplicado. </a:t>
            </a:r>
          </a:p>
          <a:p>
            <a:pPr algn="ctr">
              <a:lnSpc>
                <a:spcPct val="150000"/>
              </a:lnSpc>
            </a:pPr>
            <a:endParaRPr lang="pt-PT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Pós-Graduação em Saúde Pública">
            <a:extLst>
              <a:ext uri="{FF2B5EF4-FFF2-40B4-BE49-F238E27FC236}">
                <a16:creationId xmlns:a16="http://schemas.microsoft.com/office/drawing/2014/main" id="{B3D59C46-4603-157D-D4F9-12F1F5C0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862" y="253914"/>
            <a:ext cx="3666979" cy="11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7"/>
          <p:cNvSpPr/>
          <p:nvPr/>
        </p:nvSpPr>
        <p:spPr>
          <a:xfrm>
            <a:off x="1" y="0"/>
            <a:ext cx="363682" cy="6858000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1.jpg">
            <a:extLst>
              <a:ext uri="{FF2B5EF4-FFF2-40B4-BE49-F238E27FC236}">
                <a16:creationId xmlns:a16="http://schemas.microsoft.com/office/drawing/2014/main" id="{BD6FA086-B952-9C07-4688-59AAB4F8B28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324474" y="300435"/>
            <a:ext cx="1442086" cy="149219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0201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6884-E7D4-A8AA-4919-ABFAB4F2E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111599D7-25F0-79DD-CC52-053B18E2075B}"/>
              </a:ext>
            </a:extLst>
          </p:cNvPr>
          <p:cNvGrpSpPr/>
          <p:nvPr/>
        </p:nvGrpSpPr>
        <p:grpSpPr>
          <a:xfrm>
            <a:off x="-10510" y="-33180"/>
            <a:ext cx="11041118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F0D92AD-9D6F-4610-AC34-D18DC88FAAD7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A750FDF-BC20-7EB7-10A2-940A2869A136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A122F2D-85B3-E5CA-12BA-27A3D45B4D37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59EDA370-A925-8C75-CB89-4A2425A4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3B594C-F976-D5F8-5A8E-E5CED8FD91EB}"/>
              </a:ext>
            </a:extLst>
          </p:cNvPr>
          <p:cNvSpPr txBox="1"/>
          <p:nvPr/>
        </p:nvSpPr>
        <p:spPr>
          <a:xfrm>
            <a:off x="2564665" y="1306227"/>
            <a:ext cx="812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Cobertura por serviços essenciais em Moçambique.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2885ADE-A78E-22A6-4AB4-A3E1FB4B7D33}"/>
              </a:ext>
            </a:extLst>
          </p:cNvPr>
          <p:cNvSpPr txBox="1"/>
          <p:nvPr/>
        </p:nvSpPr>
        <p:spPr>
          <a:xfrm>
            <a:off x="752526" y="1768042"/>
            <a:ext cx="6093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Bem estar da População Moçambicana</a:t>
            </a:r>
            <a:endParaRPr lang="pt-BR" sz="14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2CCF96-4AB0-1866-2908-B2170AEE8E07}"/>
              </a:ext>
            </a:extLst>
          </p:cNvPr>
          <p:cNvSpPr txBox="1"/>
          <p:nvPr/>
        </p:nvSpPr>
        <p:spPr>
          <a:xfrm>
            <a:off x="5932889" y="1823610"/>
            <a:ext cx="6093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Acesso à saúde em Moçambique</a:t>
            </a:r>
            <a:endParaRPr lang="pt-BR" sz="1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0EDD19-0820-3339-69E9-48EA76AAA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1" t="33104" r="16907" b="20197"/>
          <a:stretch/>
        </p:blipFill>
        <p:spPr bwMode="auto">
          <a:xfrm>
            <a:off x="559704" y="2101438"/>
            <a:ext cx="4056279" cy="393428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ysClr val="windowText" lastClr="00000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EF79F09-9660-3211-BEF0-F1E9D6D6B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22" t="29852" r="16907" b="23744"/>
          <a:stretch/>
        </p:blipFill>
        <p:spPr bwMode="auto">
          <a:xfrm>
            <a:off x="5683869" y="2133113"/>
            <a:ext cx="4400807" cy="3902608"/>
          </a:xfrm>
          <a:prstGeom prst="rect">
            <a:avLst/>
          </a:prstGeom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7CB9FE-322C-233D-45D3-4D865A525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342" y="6267949"/>
            <a:ext cx="1648323" cy="96135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0F2148E-30CA-515C-4AB1-84772B7D7BB0}"/>
              </a:ext>
            </a:extLst>
          </p:cNvPr>
          <p:cNvSpPr txBox="1"/>
          <p:nvPr/>
        </p:nvSpPr>
        <p:spPr>
          <a:xfrm>
            <a:off x="3418227" y="3089587"/>
            <a:ext cx="995651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3,1 milhões</a:t>
            </a:r>
            <a:endParaRPr lang="pt-BR" sz="12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97ED43-D521-3858-EB29-CA5DA9517824}"/>
              </a:ext>
            </a:extLst>
          </p:cNvPr>
          <p:cNvSpPr txBox="1"/>
          <p:nvPr/>
        </p:nvSpPr>
        <p:spPr>
          <a:xfrm>
            <a:off x="3495427" y="5088515"/>
            <a:ext cx="995651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0,4 milhões </a:t>
            </a:r>
            <a:endParaRPr lang="pt-BR" sz="12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8F616A8-839B-87E8-47E8-EA6B33C02DF8}"/>
              </a:ext>
            </a:extLst>
          </p:cNvPr>
          <p:cNvSpPr txBox="1"/>
          <p:nvPr/>
        </p:nvSpPr>
        <p:spPr>
          <a:xfrm>
            <a:off x="8871821" y="3807418"/>
            <a:ext cx="1563757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2,7 milhões </a:t>
            </a:r>
            <a:endParaRPr lang="pt-BR" sz="120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E1E97BA-FB76-192B-0F3C-BD635297F956}"/>
              </a:ext>
            </a:extLst>
          </p:cNvPr>
          <p:cNvSpPr txBox="1"/>
          <p:nvPr/>
        </p:nvSpPr>
        <p:spPr>
          <a:xfrm>
            <a:off x="8828432" y="2485898"/>
            <a:ext cx="1002112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4,8 milhões</a:t>
            </a:r>
            <a:endParaRPr lang="pt-BR" sz="12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C60B9D7-3F2D-808E-8CEE-323693407008}"/>
              </a:ext>
            </a:extLst>
          </p:cNvPr>
          <p:cNvSpPr txBox="1"/>
          <p:nvPr/>
        </p:nvSpPr>
        <p:spPr>
          <a:xfrm>
            <a:off x="1437304" y="2299020"/>
            <a:ext cx="1089834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</a:rPr>
              <a:t>1.7 milhões </a:t>
            </a:r>
            <a:endParaRPr lang="pt-BR" sz="1200"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9327499-F658-22D9-5E18-ECA970C0AB3B}"/>
              </a:ext>
            </a:extLst>
          </p:cNvPr>
          <p:cNvCxnSpPr/>
          <p:nvPr/>
        </p:nvCxnSpPr>
        <p:spPr>
          <a:xfrm flipH="1" flipV="1">
            <a:off x="2045936" y="2611957"/>
            <a:ext cx="1394838" cy="16207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BBA257C-ED6B-F8FB-A674-CC0547AD8C71}"/>
              </a:ext>
            </a:extLst>
          </p:cNvPr>
          <p:cNvSpPr txBox="1"/>
          <p:nvPr/>
        </p:nvSpPr>
        <p:spPr>
          <a:xfrm>
            <a:off x="5805356" y="2200668"/>
            <a:ext cx="1175367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</a:rPr>
              <a:t>3.8 milhões </a:t>
            </a:r>
            <a:endParaRPr lang="pt-BR" sz="1200" dirty="0"/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07C0AAF-BDE7-485A-E281-37A71EAC8B1C}"/>
              </a:ext>
            </a:extLst>
          </p:cNvPr>
          <p:cNvCxnSpPr>
            <a:cxnSpLocks/>
          </p:cNvCxnSpPr>
          <p:nvPr/>
        </p:nvCxnSpPr>
        <p:spPr>
          <a:xfrm flipH="1" flipV="1">
            <a:off x="6743942" y="2297707"/>
            <a:ext cx="2007461" cy="930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357E8E10-7B97-AAAC-22C6-1CCB2BD1B314}"/>
              </a:ext>
            </a:extLst>
          </p:cNvPr>
          <p:cNvSpPr/>
          <p:nvPr/>
        </p:nvSpPr>
        <p:spPr>
          <a:xfrm>
            <a:off x="9692199" y="2486348"/>
            <a:ext cx="1002112" cy="16092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AE0434A-90B3-08CF-9E8D-48A1AC7AA8C1}"/>
              </a:ext>
            </a:extLst>
          </p:cNvPr>
          <p:cNvSpPr txBox="1"/>
          <p:nvPr/>
        </p:nvSpPr>
        <p:spPr>
          <a:xfrm>
            <a:off x="2079749" y="6148741"/>
            <a:ext cx="2101343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</a:rPr>
              <a:t>Comparando com o ano  2018</a:t>
            </a:r>
            <a:endParaRPr lang="pt-BR" sz="1200" dirty="0"/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8991D87C-DF9F-3BE9-0FF4-FDBCAEABAAEC}"/>
              </a:ext>
            </a:extLst>
          </p:cNvPr>
          <p:cNvCxnSpPr/>
          <p:nvPr/>
        </p:nvCxnSpPr>
        <p:spPr>
          <a:xfrm>
            <a:off x="1139687" y="5592417"/>
            <a:ext cx="927652" cy="6755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E01FA7E-B901-DFE0-A9BD-1A9D90C6BCE8}"/>
              </a:ext>
            </a:extLst>
          </p:cNvPr>
          <p:cNvSpPr txBox="1"/>
          <p:nvPr/>
        </p:nvSpPr>
        <p:spPr>
          <a:xfrm rot="5400000">
            <a:off x="9885520" y="3200016"/>
            <a:ext cx="2414256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</a:rPr>
              <a:t>Crescimento no mesmo período</a:t>
            </a:r>
            <a:endParaRPr lang="pt-BR" sz="12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41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34BE0-37F0-4A7D-15C9-A2F56628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850DA130-F621-53FF-9424-F6A8351327DC}"/>
              </a:ext>
            </a:extLst>
          </p:cNvPr>
          <p:cNvGrpSpPr/>
          <p:nvPr/>
        </p:nvGrpSpPr>
        <p:grpSpPr>
          <a:xfrm>
            <a:off x="17222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ADD3017-1F30-9CEA-F66C-D58C506A3BAD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98195B5-BEBC-D176-D2B1-88192E3AA162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2DDCC62-2A02-BEC7-3EA0-397CD7C6C4D6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CD14132D-7725-3BCF-F257-1F493C77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C1B778C-C0FE-6081-E59F-B712C27C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722" y="6140494"/>
            <a:ext cx="1650278" cy="698567"/>
          </a:xfrm>
          <a:prstGeom prst="rect">
            <a:avLst/>
          </a:prstGeom>
        </p:spPr>
      </p:pic>
      <p:pic>
        <p:nvPicPr>
          <p:cNvPr id="2" name="Picture 8" descr="Pós-Graduação em Saúde Pública">
            <a:extLst>
              <a:ext uri="{FF2B5EF4-FFF2-40B4-BE49-F238E27FC236}">
                <a16:creationId xmlns:a16="http://schemas.microsoft.com/office/drawing/2014/main" id="{2BBAA354-685E-3D56-5E15-7D336BFE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317" y="0"/>
            <a:ext cx="2230682" cy="7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BB9AC3-AE96-BFAE-5228-D4C11B5C6A74}"/>
              </a:ext>
            </a:extLst>
          </p:cNvPr>
          <p:cNvSpPr txBox="1"/>
          <p:nvPr/>
        </p:nvSpPr>
        <p:spPr>
          <a:xfrm>
            <a:off x="829748" y="1639343"/>
            <a:ext cx="10126039" cy="1789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tabLst>
                <a:tab pos="228600" algn="l"/>
              </a:tabLst>
            </a:pPr>
            <a:endParaRPr lang="pt-BR" sz="2400" b="1" kern="10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1" algn="just">
              <a:lnSpc>
                <a:spcPct val="150000"/>
              </a:lnSpc>
              <a:tabLst>
                <a:tab pos="228600" algn="l"/>
              </a:tabLst>
            </a:pPr>
            <a:r>
              <a:rPr lang="pt-BR" sz="2000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Como otimizar a logística de distribuição de medicamentos no Sistema Nacional de Saúde de Moçambique, minimizando custos e maximizando a cobertura territorial, por meio de modelagem matemática e análise de dados operacionais?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5801EDE-44EC-AEEF-70C7-FB3608017C8C}"/>
              </a:ext>
            </a:extLst>
          </p:cNvPr>
          <p:cNvSpPr txBox="1">
            <a:spLocks/>
          </p:cNvSpPr>
          <p:nvPr/>
        </p:nvSpPr>
        <p:spPr>
          <a:xfrm>
            <a:off x="815434" y="383284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Pergunta de Pesquisa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08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1481-AB9F-2B51-09BA-FC622CBD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5D3CE8C4-4356-49B4-075E-10B529E122F9}"/>
              </a:ext>
            </a:extLst>
          </p:cNvPr>
          <p:cNvGrpSpPr/>
          <p:nvPr/>
        </p:nvGrpSpPr>
        <p:grpSpPr>
          <a:xfrm>
            <a:off x="17222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68E1701-9BC7-10B7-88A1-0FF54874B54C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E199ADF-1605-576A-8384-6C694BF8FD13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2797C77-DC9D-EB64-3DBD-E58397EB0BE7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1A51D1E1-7C1C-F866-1CD9-5DD1241C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86D5331-126F-7A86-813E-43CD8D0A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722" y="6140494"/>
            <a:ext cx="1650278" cy="698567"/>
          </a:xfrm>
          <a:prstGeom prst="rect">
            <a:avLst/>
          </a:prstGeom>
        </p:spPr>
      </p:pic>
      <p:pic>
        <p:nvPicPr>
          <p:cNvPr id="2" name="Picture 8" descr="Pós-Graduação em Saúde Pública">
            <a:extLst>
              <a:ext uri="{FF2B5EF4-FFF2-40B4-BE49-F238E27FC236}">
                <a16:creationId xmlns:a16="http://schemas.microsoft.com/office/drawing/2014/main" id="{4A56A51C-0069-D84F-D70D-0FEBD65B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317" y="0"/>
            <a:ext cx="2230682" cy="7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8674FFA-58BD-B820-91DC-52D5BCABD0AE}"/>
              </a:ext>
            </a:extLst>
          </p:cNvPr>
          <p:cNvSpPr txBox="1"/>
          <p:nvPr/>
        </p:nvSpPr>
        <p:spPr>
          <a:xfrm>
            <a:off x="1067741" y="1397675"/>
            <a:ext cx="10126039" cy="2158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tabLst>
                <a:tab pos="228600" algn="l"/>
              </a:tabLst>
            </a:pPr>
            <a:r>
              <a:rPr lang="pt-BR" sz="2400" b="1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Objetivo Geral </a:t>
            </a:r>
          </a:p>
          <a:p>
            <a:pPr marL="0" lvl="1" algn="just">
              <a:tabLst>
                <a:tab pos="228600" algn="l"/>
              </a:tabLst>
            </a:pPr>
            <a:endParaRPr lang="pt-BR" sz="2400" b="1" kern="10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1" algn="just">
              <a:lnSpc>
                <a:spcPct val="150000"/>
              </a:lnSpc>
              <a:tabLst>
                <a:tab pos="228600" algn="l"/>
              </a:tabLst>
            </a:pPr>
            <a:r>
              <a:rPr lang="pt-BR" sz="2000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Desenvolver e validar um modelo matemático de otimização para a distribuição de medicamentos no Sistema Nacional de Saúde de Moçambique, visando reduzir custos logísticos e ampliar a eficiência da cobertura territorial.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 OBJECTIVOS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8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716ED-CD4E-37E8-AEEA-F2C271E0F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47D83867-F58A-3D8D-6A85-1FD6B9EC32B1}"/>
              </a:ext>
            </a:extLst>
          </p:cNvPr>
          <p:cNvGrpSpPr/>
          <p:nvPr/>
        </p:nvGrpSpPr>
        <p:grpSpPr>
          <a:xfrm>
            <a:off x="17222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64853718-33B9-44B7-3729-14B288D4C298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45A0AC0-112F-9736-1118-349FFC85231D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DFAA508-E975-C50A-203F-095900A72304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F6236FE9-7746-382A-80C5-D8ADF2C6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4FB18F1-D793-822B-E6B7-75E2F767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722" y="6288258"/>
            <a:ext cx="1650278" cy="550803"/>
          </a:xfrm>
          <a:prstGeom prst="rect">
            <a:avLst/>
          </a:prstGeom>
        </p:spPr>
      </p:pic>
      <p:pic>
        <p:nvPicPr>
          <p:cNvPr id="2" name="Picture 8" descr="Pós-Graduação em Saúde Pública">
            <a:extLst>
              <a:ext uri="{FF2B5EF4-FFF2-40B4-BE49-F238E27FC236}">
                <a16:creationId xmlns:a16="http://schemas.microsoft.com/office/drawing/2014/main" id="{0AFB4D06-9A80-0B36-E449-1623A887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317" y="0"/>
            <a:ext cx="2230682" cy="7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529E339-AB59-9324-452B-C9ABCCFA56CE}"/>
              </a:ext>
            </a:extLst>
          </p:cNvPr>
          <p:cNvSpPr txBox="1"/>
          <p:nvPr/>
        </p:nvSpPr>
        <p:spPr>
          <a:xfrm>
            <a:off x="567792" y="766569"/>
            <a:ext cx="11389745" cy="6952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tabLst>
                <a:tab pos="228600" algn="l"/>
              </a:tabLst>
            </a:pPr>
            <a:r>
              <a:rPr lang="pt-BR" sz="2000" b="1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Específicos</a:t>
            </a:r>
          </a:p>
          <a:p>
            <a:pPr marL="0" lvl="1" algn="just">
              <a:tabLst>
                <a:tab pos="228600" algn="l"/>
              </a:tabLst>
            </a:pPr>
            <a:endParaRPr lang="pt-BR" sz="2000" b="1" kern="1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pt-BR" sz="20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Descrever e mapear a estrutura atual da logística de medicamentos no SNS de Moçambique, incluindo modais rodoviário, ferroviário e aquaviário</a:t>
            </a:r>
            <a:r>
              <a:rPr lang="pt-BR" sz="2000" kern="1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2000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Identificar e analisar as principais restrições físicas, operacionais e de capacidade da cadeia logística</a:t>
            </a:r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Desenvolver um modelo matemático de otimização de transporte e armazenamento (Programação Linear Inteira Mista - MILP)</a:t>
            </a:r>
            <a:r>
              <a:rPr lang="pt-BR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Simular cenários logísticos variando demandas, capacidades e rotas, com análise dos impactos no custo, tempo de entrega </a:t>
            </a:r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cobertura.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Avaliar o desempenho dos cenários simulados em relação aos indicadores logísticos (custo por unidade entregue, taxa de ruptura, lead time total). </a:t>
            </a:r>
          </a:p>
          <a:p>
            <a:pPr marL="0" lvl="1" algn="just">
              <a:lnSpc>
                <a:spcPct val="150000"/>
              </a:lnSpc>
              <a:tabLst>
                <a:tab pos="228600" algn="l"/>
              </a:tabLs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•	Propor recomendações técnicas para otimização prática da logística de medicamentos no SNS.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1" algn="just">
              <a:lnSpc>
                <a:spcPct val="150000"/>
              </a:lnSpc>
              <a:tabLst>
                <a:tab pos="228600" algn="l"/>
              </a:tabLst>
            </a:pPr>
            <a:endParaRPr lang="pt-BR" sz="2000" kern="1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1" algn="just">
              <a:lnSpc>
                <a:spcPct val="150000"/>
              </a:lnSpc>
              <a:tabLst>
                <a:tab pos="228600" algn="l"/>
              </a:tabLst>
            </a:pPr>
            <a:endParaRPr lang="pt-BR" sz="2000" kern="10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5076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4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OBJECTIVOS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53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0373-D6C6-BCE7-AF7A-52E5890DF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661EDB0A-89C2-E48D-05E7-C95EA8493A0A}"/>
              </a:ext>
            </a:extLst>
          </p:cNvPr>
          <p:cNvGrpSpPr/>
          <p:nvPr/>
        </p:nvGrpSpPr>
        <p:grpSpPr>
          <a:xfrm>
            <a:off x="17222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CC2F2629-04E5-4323-3761-4D82DC28CC02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6F88820A-5373-6E7F-E9C5-EACD6383195E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1182C49-AFA0-B6CD-E1CA-86C836954F75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BC9A0EF8-8DA4-2608-7F2A-F7B63B13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29753BA-D926-3F82-C811-D0D9CC94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722" y="6140494"/>
            <a:ext cx="1650278" cy="698567"/>
          </a:xfrm>
          <a:prstGeom prst="rect">
            <a:avLst/>
          </a:prstGeom>
        </p:spPr>
      </p:pic>
      <p:pic>
        <p:nvPicPr>
          <p:cNvPr id="2" name="Picture 8" descr="Pós-Graduação em Saúde Pública">
            <a:extLst>
              <a:ext uri="{FF2B5EF4-FFF2-40B4-BE49-F238E27FC236}">
                <a16:creationId xmlns:a16="http://schemas.microsoft.com/office/drawing/2014/main" id="{5D770C8B-3946-F62F-FB0A-CCCD3E70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317" y="0"/>
            <a:ext cx="2230682" cy="7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E3AA23F-CCE5-DF92-BDA3-347FB15071F0}"/>
              </a:ext>
            </a:extLst>
          </p:cNvPr>
          <p:cNvSpPr txBox="1"/>
          <p:nvPr/>
        </p:nvSpPr>
        <p:spPr>
          <a:xfrm>
            <a:off x="1067741" y="1397675"/>
            <a:ext cx="10126039" cy="2620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tabLst>
                <a:tab pos="228600" algn="l"/>
              </a:tabLst>
            </a:pPr>
            <a:r>
              <a:rPr lang="pt-BR" sz="2400" b="1" kern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pt-BR" sz="2400" b="1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ipótese.</a:t>
            </a:r>
          </a:p>
          <a:p>
            <a:pPr marL="0" lvl="1" algn="just">
              <a:tabLst>
                <a:tab pos="228600" algn="l"/>
              </a:tabLst>
            </a:pPr>
            <a:endParaRPr lang="pt-BR" sz="2400" b="1" kern="10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1" algn="just">
              <a:lnSpc>
                <a:spcPct val="150000"/>
              </a:lnSpc>
              <a:tabLst>
                <a:tab pos="228600" algn="l"/>
              </a:tabLst>
            </a:pPr>
            <a:r>
              <a:rPr lang="pt-BR" sz="2000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aplicação de um modelo matemático de otimização na distribuição de medicamentos no Sistema Nacional de Saúde de Moçambique pode reduzir os custos logísticos e aumentar a eficiência da cobertura territorial, especialmente nas regiões de difícil acesso, contribuindo para maior disponibilidade de medicamentos.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OBJECTIVOS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52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155F2F7D-F43B-E0E5-ADAD-51992A30A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607563"/>
              </p:ext>
            </p:extLst>
          </p:nvPr>
        </p:nvGraphicFramePr>
        <p:xfrm>
          <a:off x="0" y="1375483"/>
          <a:ext cx="11728145" cy="4601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E371B03-F1DD-F567-5713-4ED04124351C}"/>
              </a:ext>
            </a:extLst>
          </p:cNvPr>
          <p:cNvSpPr txBox="1">
            <a:spLocks/>
          </p:cNvSpPr>
          <p:nvPr/>
        </p:nvSpPr>
        <p:spPr>
          <a:xfrm>
            <a:off x="912427" y="1275443"/>
            <a:ext cx="10719822" cy="11510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342900">
              <a:lnSpc>
                <a:spcPct val="100000"/>
              </a:lnSpc>
              <a:tabLst>
                <a:tab pos="457200" algn="l"/>
              </a:tabLst>
            </a:pPr>
            <a:r>
              <a:rPr lang="pt-BR" sz="32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   Cadeia de Abastecimento de Saúde Pública de Moçambique.</a:t>
            </a:r>
            <a:endParaRPr lang="pt-BR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201191-8A24-9790-7CC2-41FD39509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8010" y="6267949"/>
            <a:ext cx="1013989" cy="9427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15</a:t>
            </a:fld>
            <a:endParaRPr lang="pt-PT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 TEÓRICA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82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2391D-EF2A-DF1B-E614-D02828623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5EE43-E2A6-30C9-BD42-372387BD5207}"/>
              </a:ext>
            </a:extLst>
          </p:cNvPr>
          <p:cNvSpPr txBox="1">
            <a:spLocks/>
          </p:cNvSpPr>
          <p:nvPr/>
        </p:nvSpPr>
        <p:spPr>
          <a:xfrm>
            <a:off x="983244" y="952751"/>
            <a:ext cx="10719822" cy="11510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342900">
              <a:lnSpc>
                <a:spcPct val="100000"/>
              </a:lnSpc>
              <a:tabLst>
                <a:tab pos="457200" algn="l"/>
              </a:tabLst>
            </a:pPr>
            <a:r>
              <a:rPr lang="pt-BR" sz="32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   Cadeia de Abastecimento de Saúde Pública de Moçambique.</a:t>
            </a:r>
            <a:endParaRPr lang="pt-BR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D1A7FB5-3B20-1A66-170A-B69A983B0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6" y="1465710"/>
            <a:ext cx="6566115" cy="50955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5C8CF8A-6E9A-1E03-1045-015FB5C73E00}"/>
              </a:ext>
            </a:extLst>
          </p:cNvPr>
          <p:cNvSpPr/>
          <p:nvPr/>
        </p:nvSpPr>
        <p:spPr>
          <a:xfrm>
            <a:off x="10243930" y="5552661"/>
            <a:ext cx="1948069" cy="130533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/>
            <a:endParaRPr lang="pt-BR" b="1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30DBF6F-8211-B26A-E743-24D75BBFC011}"/>
              </a:ext>
            </a:extLst>
          </p:cNvPr>
          <p:cNvSpPr txBox="1"/>
          <p:nvPr/>
        </p:nvSpPr>
        <p:spPr>
          <a:xfrm>
            <a:off x="7202496" y="1913457"/>
            <a:ext cx="4151304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No nível central, a logística é gerida pela CMAM e pelo Centro de Abastecimento (CA).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888330-57DE-C3B5-0284-6B644AEBFFE8}"/>
              </a:ext>
            </a:extLst>
          </p:cNvPr>
          <p:cNvSpPr txBox="1"/>
          <p:nvPr/>
        </p:nvSpPr>
        <p:spPr>
          <a:xfrm>
            <a:off x="7045132" y="4476969"/>
            <a:ext cx="4695951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Níveis Provinciais de Medicamentos e economatos provinciais, além de seus equivalentes distritais.</a:t>
            </a:r>
          </a:p>
        </p:txBody>
      </p:sp>
      <p:sp>
        <p:nvSpPr>
          <p:cNvPr id="14" name="Chave Esquerda 13">
            <a:extLst>
              <a:ext uri="{FF2B5EF4-FFF2-40B4-BE49-F238E27FC236}">
                <a16:creationId xmlns:a16="http://schemas.microsoft.com/office/drawing/2014/main" id="{D7290042-A6DE-C45E-3D6A-66F5211F5D33}"/>
              </a:ext>
            </a:extLst>
          </p:cNvPr>
          <p:cNvSpPr/>
          <p:nvPr/>
        </p:nvSpPr>
        <p:spPr>
          <a:xfrm>
            <a:off x="6841510" y="2049982"/>
            <a:ext cx="463782" cy="3779050"/>
          </a:xfrm>
          <a:prstGeom prst="leftBrac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16</a:t>
            </a:fld>
            <a:endParaRPr lang="pt-PT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 TEÓRICA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47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BE442-6313-8AAA-40CA-FB056831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875CD-3EE1-507E-DDA7-D59938D8AE5F}"/>
              </a:ext>
            </a:extLst>
          </p:cNvPr>
          <p:cNvSpPr txBox="1">
            <a:spLocks/>
          </p:cNvSpPr>
          <p:nvPr/>
        </p:nvSpPr>
        <p:spPr>
          <a:xfrm>
            <a:off x="4980109" y="873870"/>
            <a:ext cx="5346305" cy="11510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342900">
              <a:lnSpc>
                <a:spcPct val="100000"/>
              </a:lnSpc>
              <a:tabLst>
                <a:tab pos="457200" algn="l"/>
              </a:tabLst>
            </a:pPr>
            <a:r>
              <a:rPr lang="pt-BR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Implementação do PELF </a:t>
            </a:r>
          </a:p>
          <a:p>
            <a:pPr indent="-342900">
              <a:lnSpc>
                <a:spcPct val="100000"/>
              </a:lnSpc>
              <a:tabLst>
                <a:tab pos="457200" algn="l"/>
              </a:tabLst>
            </a:pPr>
            <a:endParaRPr lang="pt-BR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3DFC89D-9669-8DFD-CFAB-9D28C928DFFE}"/>
              </a:ext>
            </a:extLst>
          </p:cNvPr>
          <p:cNvSpPr/>
          <p:nvPr/>
        </p:nvSpPr>
        <p:spPr>
          <a:xfrm>
            <a:off x="10431452" y="5930406"/>
            <a:ext cx="1760548" cy="92759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/>
            <a:endParaRPr lang="pt-BR" b="1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75AC7C-CF58-FACC-74C6-635647A8AA26}"/>
              </a:ext>
            </a:extLst>
          </p:cNvPr>
          <p:cNvSpPr/>
          <p:nvPr/>
        </p:nvSpPr>
        <p:spPr>
          <a:xfrm>
            <a:off x="520002" y="1375483"/>
            <a:ext cx="11151995" cy="1151075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pt-BR" sz="2000" b="1" i="0" u="none" strike="noStrike" kern="1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CMAM </a:t>
            </a:r>
            <a:r>
              <a:rPr kumimoji="0" lang="pt-BR" sz="2000" i="0" u="none" strike="noStrike" kern="1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 estava integrada como um departamento na Direção Nacional de Assistência Médica do Ministério da Saúde, passou a ser equiparada a uma Direção Nacional autónoma e a responder ao Ministro que superintende a área de saúde.</a:t>
            </a:r>
            <a:r>
              <a:rPr kumimoji="0" lang="pt-BR" sz="180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pt-BR" sz="18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4C6C48-49CA-06A4-83A7-720FA18C0A06}"/>
              </a:ext>
            </a:extLst>
          </p:cNvPr>
          <p:cNvSpPr/>
          <p:nvPr/>
        </p:nvSpPr>
        <p:spPr>
          <a:xfrm>
            <a:off x="624672" y="3028171"/>
            <a:ext cx="5222232" cy="2279374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000" kern="100" dirty="0">
                <a:solidFill>
                  <a:srgbClr val="44546A">
                    <a:lumMod val="50000"/>
                  </a:srgb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kumimoji="0" lang="pt-BR" sz="2000" i="0" u="none" strike="noStrike" kern="1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Ainda dentro da implementação do PELF, o Conselho de Ministros da República de Moçambique aprovou, através do Boletim da República 19 de Julho de 2022, a transformação da CMAM  para um  Instituto Público, com autonomia administrativa.</a:t>
            </a:r>
            <a:endParaRPr kumimoji="0" lang="pt-BR" sz="20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0F988F1-D0BF-CE92-9EDB-311A99F04B2D}"/>
              </a:ext>
            </a:extLst>
          </p:cNvPr>
          <p:cNvSpPr/>
          <p:nvPr/>
        </p:nvSpPr>
        <p:spPr>
          <a:xfrm>
            <a:off x="6069496" y="3028171"/>
            <a:ext cx="5699309" cy="210042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000" b="1" kern="100" dirty="0">
              <a:solidFill>
                <a:srgbClr val="44546A">
                  <a:lumMod val="50000"/>
                </a:srgb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i="0" u="none" strike="noStrike" kern="1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2. A CMAM,IP faz a gestão e armazenamento dos produtos através de 4 Armazéns Centrais, 10 Depósitos Provinciais e 05 Armazéns  Intermediários e a gestão do equipamento hospitalar é efetuada pela DAF através do Centro de Abastecimento. </a:t>
            </a:r>
          </a:p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600" b="1" kern="100" dirty="0">
              <a:solidFill>
                <a:srgbClr val="44546A">
                  <a:lumMod val="50000"/>
                </a:srgbClr>
              </a:solidFill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pt-BR" sz="1800" b="0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pt-BR" sz="1800" b="0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pt-BR" sz="1800" b="0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pt-BR" sz="1800" b="0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17</a:t>
            </a:fld>
            <a:endParaRPr lang="pt-PT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 TEÓRICA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5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093A3-8353-095E-B82F-3F5C225DD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C2936-9E2B-D43B-6C92-9D294593B400}"/>
              </a:ext>
            </a:extLst>
          </p:cNvPr>
          <p:cNvSpPr txBox="1">
            <a:spLocks/>
          </p:cNvSpPr>
          <p:nvPr/>
        </p:nvSpPr>
        <p:spPr>
          <a:xfrm>
            <a:off x="2475743" y="1091810"/>
            <a:ext cx="7236529" cy="11510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342900">
              <a:lnSpc>
                <a:spcPct val="100000"/>
              </a:lnSpc>
              <a:tabLst>
                <a:tab pos="457200" algn="l"/>
              </a:tabLst>
            </a:pPr>
            <a:r>
              <a:rPr lang="pt-BR" sz="33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Implementação do PELF – Nível Central </a:t>
            </a:r>
          </a:p>
          <a:p>
            <a:pPr indent="-342900">
              <a:lnSpc>
                <a:spcPct val="100000"/>
              </a:lnSpc>
              <a:tabLst>
                <a:tab pos="457200" algn="l"/>
              </a:tabLst>
            </a:pPr>
            <a:endParaRPr lang="pt-BR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F4EC6D-0EA1-EF15-5B71-958FC0B295A4}"/>
              </a:ext>
            </a:extLst>
          </p:cNvPr>
          <p:cNvSpPr/>
          <p:nvPr/>
        </p:nvSpPr>
        <p:spPr>
          <a:xfrm>
            <a:off x="10431452" y="5930406"/>
            <a:ext cx="1760548" cy="92759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/>
            <a:endParaRPr lang="pt-BR" b="1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23A285-099E-E834-B06F-FD0FEF92A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58" y="1580930"/>
            <a:ext cx="6518558" cy="49579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CC8928E-1FAE-1CF0-24B0-6F0051C48590}"/>
              </a:ext>
            </a:extLst>
          </p:cNvPr>
          <p:cNvSpPr txBox="1"/>
          <p:nvPr/>
        </p:nvSpPr>
        <p:spPr>
          <a:xfrm>
            <a:off x="7279553" y="1560585"/>
            <a:ext cx="4377193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Moçambique, diferentemente dos outros serviços, a gestão da cadeia de abastecimento de medicamentos e produtos de saúde é centralizada.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ED4E1E-40DF-E14C-4728-551301C727DF}"/>
              </a:ext>
            </a:extLst>
          </p:cNvPr>
          <p:cNvSpPr txBox="1"/>
          <p:nvPr/>
        </p:nvSpPr>
        <p:spPr>
          <a:xfrm>
            <a:off x="7461260" y="3787059"/>
            <a:ext cx="4119533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CMAM, como pela Unidade Gestora Executora das Aquisições do MISAU (UGEA), integrada na Direção Administração e Finanças (DAF), ou ainda diretamente pelos parceiros de cooperação.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18</a:t>
            </a:fld>
            <a:endParaRPr lang="pt-PT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 TEÓRICA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A5DC4-C8DB-14B7-66E0-FFF2ACCB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70E9A383-5F3A-7C9C-B24F-EAAF91D6CFD8}"/>
              </a:ext>
            </a:extLst>
          </p:cNvPr>
          <p:cNvGrpSpPr/>
          <p:nvPr/>
        </p:nvGrpSpPr>
        <p:grpSpPr>
          <a:xfrm>
            <a:off x="17222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4AE9CA3-3F82-86CF-AA6D-A360A2E28836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F2D1156-A0CB-5575-E3B9-1DFCF030E82F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2E08CBA-E69C-7A76-E8A3-A0B7B43DE537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509C544B-B7B5-F911-73E3-C089187F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BE902F-0DA0-8C98-3DC5-2447B7FAD49A}"/>
              </a:ext>
            </a:extLst>
          </p:cNvPr>
          <p:cNvSpPr txBox="1"/>
          <p:nvPr/>
        </p:nvSpPr>
        <p:spPr>
          <a:xfrm>
            <a:off x="499358" y="1353110"/>
            <a:ext cx="11791207" cy="50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Violência institucional e comunitária no contexto da logística de saúde em moçambique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E9568D-6DDB-C3A5-8EAF-30EFDC1F0CF8}"/>
              </a:ext>
            </a:extLst>
          </p:cNvPr>
          <p:cNvSpPr/>
          <p:nvPr/>
        </p:nvSpPr>
        <p:spPr>
          <a:xfrm>
            <a:off x="10143309" y="5676467"/>
            <a:ext cx="2018406" cy="116259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D9B7B-4307-E2C6-53E9-671B4A5D2AB9}"/>
              </a:ext>
            </a:extLst>
          </p:cNvPr>
          <p:cNvSpPr/>
          <p:nvPr/>
        </p:nvSpPr>
        <p:spPr>
          <a:xfrm>
            <a:off x="539952" y="1968291"/>
            <a:ext cx="5985241" cy="19700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kern="100" dirty="0">
                <a:solidFill>
                  <a:srgbClr val="44546A">
                    <a:lumMod val="50000"/>
                  </a:srgb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kumimoji="0" lang="pt-BR" sz="2000" b="1" i="0" u="none" strike="noStrike" kern="1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Violência Institucional na logística de saúde </a:t>
            </a:r>
            <a:endParaRPr kumimoji="0" lang="pt-BR" sz="2000" b="0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000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pt-BR" sz="2000" b="0" i="0" u="none" strike="noStrike" kern="1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 sistema f</a:t>
            </a:r>
            <a:r>
              <a:rPr lang="pt-BR" sz="2000" kern="100" dirty="0">
                <a:solidFill>
                  <a:srgbClr val="44546A">
                    <a:lumMod val="50000"/>
                  </a:srgb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atores estruturais, econômicos e sociais convergem para limitar a eficácia do sistema de saúde pública.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74B9DB-7D58-9132-E50C-6F0BB7FB6EF6}"/>
              </a:ext>
            </a:extLst>
          </p:cNvPr>
          <p:cNvSpPr/>
          <p:nvPr/>
        </p:nvSpPr>
        <p:spPr>
          <a:xfrm>
            <a:off x="6565787" y="1978623"/>
            <a:ext cx="5460898" cy="196873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kern="100" dirty="0">
                <a:solidFill>
                  <a:srgbClr val="44546A">
                    <a:lumMod val="50000"/>
                  </a:srgbClr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pt-BR" sz="2000" b="1" i="0" u="none" strike="noStrike" kern="1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. Violência e Acesso aos Medicamentos </a:t>
            </a:r>
          </a:p>
          <a:p>
            <a:pPr marL="0" marR="0" lvl="0" indent="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0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marR="0" lvl="0" indent="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pt-BR" sz="2000" b="0" i="0" u="none" strike="noStrike" kern="1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Estudos indicam que mais de 60% das unidades de saúde com problemas de rupturas por falhas de Sistemas logísticas.</a:t>
            </a:r>
          </a:p>
          <a:p>
            <a:pPr marL="360000" marR="0" lvl="0" indent="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ts val="1000"/>
              <a:tabLst>
                <a:tab pos="457200" algn="l"/>
              </a:tabLst>
              <a:defRPr/>
            </a:pPr>
            <a:endParaRPr kumimoji="0" lang="pt-BR" sz="2000" b="0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00" marR="0" lvl="0" indent="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pt-BR" sz="2000" b="0" i="0" u="none" strike="noStrike" kern="1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6A5406F-3028-F37D-0BBD-5BD38126D31C}"/>
              </a:ext>
            </a:extLst>
          </p:cNvPr>
          <p:cNvSpPr/>
          <p:nvPr/>
        </p:nvSpPr>
        <p:spPr>
          <a:xfrm>
            <a:off x="2612340" y="4049206"/>
            <a:ext cx="6993461" cy="2424730"/>
          </a:xfrm>
          <a:prstGeom prst="rect">
            <a:avLst/>
          </a:prstGeom>
          <a:solidFill>
            <a:srgbClr val="F6F1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0000" algn="just">
              <a:lnSpc>
                <a:spcPct val="150000"/>
              </a:lnSpc>
            </a:pPr>
            <a:r>
              <a:rPr lang="pt-BR" sz="2000" b="1" kern="100" dirty="0">
                <a:solidFill>
                  <a:schemeClr val="tx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t-BR" sz="2000" b="1" kern="100" dirty="0">
                <a:solidFill>
                  <a:schemeClr val="tx2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2000" b="1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Violência Institucional no SNS </a:t>
            </a:r>
          </a:p>
          <a:p>
            <a:pPr marL="70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Cerca de 60% dos medicamentos distribuídos no SNS são financiados por doações internacionais.</a:t>
            </a:r>
          </a:p>
          <a:p>
            <a:pPr marL="360000" lvl="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Falta de infraestruturas físicas e transporte.</a:t>
            </a:r>
            <a:endParaRPr lang="pt-BR" sz="2000" kern="1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0000" lvl="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kern="10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Barreiras administrativas. </a:t>
            </a:r>
          </a:p>
          <a:p>
            <a:pPr marL="360000" lvl="0" algn="just">
              <a:buSzPts val="1000"/>
              <a:tabLst>
                <a:tab pos="457200" algn="l"/>
              </a:tabLst>
            </a:pPr>
            <a:endParaRPr lang="pt-BR" sz="2000" kern="100" dirty="0">
              <a:solidFill>
                <a:schemeClr val="tx2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A79D01E-C6F0-FD91-6504-DC9E10FC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39" y="66956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(((INE); MUCHANGA; ZEWOLDI, 2023; (INE), 2017; MUCHANGA, 2023; ZEWOLDI, 2019). </a:t>
            </a: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 TEÓRICA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54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 da Apresentação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7"/>
          <p:cNvSpPr/>
          <p:nvPr/>
        </p:nvSpPr>
        <p:spPr>
          <a:xfrm>
            <a:off x="1" y="0"/>
            <a:ext cx="363682" cy="6858000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írculo Parcial 15">
            <a:extLst>
              <a:ext uri="{FF2B5EF4-FFF2-40B4-BE49-F238E27FC236}">
                <a16:creationId xmlns:a16="http://schemas.microsoft.com/office/drawing/2014/main" id="{2B8A4A4F-47E3-8D09-98EB-E8FEC4D1D5B2}"/>
              </a:ext>
            </a:extLst>
          </p:cNvPr>
          <p:cNvSpPr/>
          <p:nvPr/>
        </p:nvSpPr>
        <p:spPr>
          <a:xfrm>
            <a:off x="363683" y="1098160"/>
            <a:ext cx="3561932" cy="5759839"/>
          </a:xfrm>
          <a:prstGeom prst="pie">
            <a:avLst>
              <a:gd name="adj1" fmla="val 16787020"/>
              <a:gd name="adj2" fmla="val 16786060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grpSp>
        <p:nvGrpSpPr>
          <p:cNvPr id="7" name="Agrupar 17">
            <a:extLst>
              <a:ext uri="{FF2B5EF4-FFF2-40B4-BE49-F238E27FC236}">
                <a16:creationId xmlns:a16="http://schemas.microsoft.com/office/drawing/2014/main" id="{FB725F71-876C-24F7-604E-D451C31E04FD}"/>
              </a:ext>
            </a:extLst>
          </p:cNvPr>
          <p:cNvGrpSpPr/>
          <p:nvPr/>
        </p:nvGrpSpPr>
        <p:grpSpPr>
          <a:xfrm>
            <a:off x="2095495" y="1116554"/>
            <a:ext cx="9439608" cy="5741445"/>
            <a:chOff x="1267166" y="0"/>
            <a:chExt cx="9248433" cy="2534339"/>
          </a:xfrm>
        </p:grpSpPr>
        <p:sp>
          <p:nvSpPr>
            <p:cNvPr id="8" name="Retângulo 18">
              <a:extLst>
                <a:ext uri="{FF2B5EF4-FFF2-40B4-BE49-F238E27FC236}">
                  <a16:creationId xmlns:a16="http://schemas.microsoft.com/office/drawing/2014/main" id="{1380F96D-04D6-89C5-4A98-D49B24030E40}"/>
                </a:ext>
              </a:extLst>
            </p:cNvPr>
            <p:cNvSpPr/>
            <p:nvPr/>
          </p:nvSpPr>
          <p:spPr>
            <a:xfrm>
              <a:off x="1267169" y="0"/>
              <a:ext cx="9248430" cy="2534339"/>
            </a:xfrm>
            <a:prstGeom prst="rect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ixaDeTexto 19">
              <a:extLst>
                <a:ext uri="{FF2B5EF4-FFF2-40B4-BE49-F238E27FC236}">
                  <a16:creationId xmlns:a16="http://schemas.microsoft.com/office/drawing/2014/main" id="{326D4B13-8780-698D-F092-7738F97FCDF7}"/>
                </a:ext>
              </a:extLst>
            </p:cNvPr>
            <p:cNvSpPr txBox="1"/>
            <p:nvPr/>
          </p:nvSpPr>
          <p:spPr>
            <a:xfrm>
              <a:off x="1267166" y="910554"/>
              <a:ext cx="9149387" cy="14256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457200" lvl="0" indent="-45720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</a:rPr>
                <a:t>Introdução</a:t>
              </a:r>
            </a:p>
            <a:p>
              <a:pPr marL="457200" lvl="0" indent="-45720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</a:rPr>
                <a:t>Objectivo </a:t>
              </a:r>
            </a:p>
            <a:p>
              <a:pPr marL="457200" lvl="0" indent="-45720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</a:rPr>
                <a:t>Revisão Teórica</a:t>
              </a:r>
            </a:p>
            <a:p>
              <a:pPr marL="457200" lvl="0" indent="-45720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</a:rPr>
                <a:t>Metodologia Aplicada</a:t>
              </a:r>
            </a:p>
            <a:p>
              <a:pPr marL="457200" lvl="0" indent="-45720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</a:rPr>
                <a:t>Resultados Preliminares</a:t>
              </a:r>
            </a:p>
            <a:p>
              <a:pPr marL="457200" indent="-45720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Tx/>
                <a:buAutoNum type="arabicPeriod"/>
              </a:pPr>
              <a:r>
                <a:rPr lang="pt-BR" sz="2000" b="1" dirty="0">
                  <a:latin typeface="Arial" panose="020B0604020202020204" pitchFamily="34" charset="0"/>
                  <a:ea typeface="Calibri" panose="020F0502020204030204" pitchFamily="34" charset="0"/>
                </a:rPr>
                <a:t>Conclusões  Preliminares</a:t>
              </a:r>
            </a:p>
            <a:p>
              <a:pPr marL="457200" lvl="0" indent="-45720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endParaRPr lang="pt-BR" sz="2000" dirty="0"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marL="457200" lvl="0" indent="-45720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endParaRPr lang="pt-BR" sz="2000" dirty="0"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marL="0" lvl="0" indent="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marL="0" lvl="0" indent="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CaixaDeTexto 24">
            <a:extLst>
              <a:ext uri="{FF2B5EF4-FFF2-40B4-BE49-F238E27FC236}">
                <a16:creationId xmlns:a16="http://schemas.microsoft.com/office/drawing/2014/main" id="{5CC774CE-C8DB-6F69-D9B4-90CCF2125317}"/>
              </a:ext>
            </a:extLst>
          </p:cNvPr>
          <p:cNvSpPr txBox="1"/>
          <p:nvPr/>
        </p:nvSpPr>
        <p:spPr>
          <a:xfrm rot="16200000">
            <a:off x="-599214" y="3588925"/>
            <a:ext cx="3657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0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Tópicos da Apresentação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4538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14C-A46F-39BC-2E12-E839823FF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13DD5CBB-2050-0CC8-6A07-9E6EE6B998AD}"/>
              </a:ext>
            </a:extLst>
          </p:cNvPr>
          <p:cNvGrpSpPr/>
          <p:nvPr/>
        </p:nvGrpSpPr>
        <p:grpSpPr>
          <a:xfrm>
            <a:off x="17222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64871BF-95D5-BCB3-070C-47D7AEA5E7E4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6FC42EB-6A5F-25E2-8F7A-248D2D3C8279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17AF12C-10F0-F813-05AA-A9CB21E265CE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9A43BFD6-FF05-F7A0-D31A-AAE270F4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A5617E-7F5A-1FE0-B0C4-4650834E0547}"/>
              </a:ext>
            </a:extLst>
          </p:cNvPr>
          <p:cNvSpPr txBox="1"/>
          <p:nvPr/>
        </p:nvSpPr>
        <p:spPr>
          <a:xfrm>
            <a:off x="1976822" y="1098471"/>
            <a:ext cx="8892963" cy="50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000" cap="all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Violência Institucional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8" descr="Pós-Graduação em Saúde Pública">
            <a:extLst>
              <a:ext uri="{FF2B5EF4-FFF2-40B4-BE49-F238E27FC236}">
                <a16:creationId xmlns:a16="http://schemas.microsoft.com/office/drawing/2014/main" id="{96025DC4-6897-6035-EEEE-472305962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317" y="0"/>
            <a:ext cx="2230682" cy="7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E6ADC21-3F7C-E426-B823-3BBC64531080}"/>
              </a:ext>
            </a:extLst>
          </p:cNvPr>
          <p:cNvSpPr/>
          <p:nvPr/>
        </p:nvSpPr>
        <p:spPr>
          <a:xfrm>
            <a:off x="10143309" y="5676467"/>
            <a:ext cx="2018406" cy="116259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B5CE5D9-DCD0-C7EC-ECB5-8162D78F0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39" y="66956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(((INE); MUCHANGA; ZEWOLDI, 2023; (INE), 2017; MUCHANGA, 2023; ZEWOLDI, 2019). </a:t>
            </a: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97FA44F-3507-BBA4-E313-0957E8C18E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775543"/>
              </p:ext>
            </p:extLst>
          </p:nvPr>
        </p:nvGraphicFramePr>
        <p:xfrm>
          <a:off x="572095" y="1347188"/>
          <a:ext cx="6922702" cy="455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E7FBFC-41E9-C60B-F9F6-DC26CC96616C}"/>
              </a:ext>
            </a:extLst>
          </p:cNvPr>
          <p:cNvSpPr txBox="1"/>
          <p:nvPr/>
        </p:nvSpPr>
        <p:spPr>
          <a:xfrm>
            <a:off x="7277471" y="1793743"/>
            <a:ext cx="446125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solidFill>
                  <a:srgbClr val="21212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Disparidades econômicas</a:t>
            </a:r>
            <a:r>
              <a:rPr lang="pt-PT" sz="20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 culturais. 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F917212-971E-3268-BE18-8C5D033240C4}"/>
              </a:ext>
            </a:extLst>
          </p:cNvPr>
          <p:cNvCxnSpPr>
            <a:endCxn id="11" idx="1"/>
          </p:cNvCxnSpPr>
          <p:nvPr/>
        </p:nvCxnSpPr>
        <p:spPr>
          <a:xfrm flipV="1">
            <a:off x="5357465" y="1993798"/>
            <a:ext cx="1920006" cy="9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DAA1720-624A-FF38-9DC7-4C2633AAB923}"/>
              </a:ext>
            </a:extLst>
          </p:cNvPr>
          <p:cNvSpPr txBox="1"/>
          <p:nvPr/>
        </p:nvSpPr>
        <p:spPr>
          <a:xfrm>
            <a:off x="8126176" y="3377185"/>
            <a:ext cx="3498031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0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desigualdade no acesso a serviços básicos</a:t>
            </a:r>
            <a:r>
              <a:rPr lang="pt-BR" sz="2000" dirty="0">
                <a:solidFill>
                  <a:srgbClr val="00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19755CC8-1225-53DB-0452-F25547CE14F0}"/>
              </a:ext>
            </a:extLst>
          </p:cNvPr>
          <p:cNvCxnSpPr/>
          <p:nvPr/>
        </p:nvCxnSpPr>
        <p:spPr>
          <a:xfrm flipV="1">
            <a:off x="4847274" y="3815737"/>
            <a:ext cx="3152060" cy="23853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5DA8D6D-601E-ED03-D60A-C71065D326E9}"/>
              </a:ext>
            </a:extLst>
          </p:cNvPr>
          <p:cNvSpPr txBox="1"/>
          <p:nvPr/>
        </p:nvSpPr>
        <p:spPr>
          <a:xfrm>
            <a:off x="5220009" y="5838529"/>
            <a:ext cx="469505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Dificuldade no acesso à educação.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8ADA70D-AD22-343D-CA45-9831CFCCFE31}"/>
              </a:ext>
            </a:extLst>
          </p:cNvPr>
          <p:cNvCxnSpPr/>
          <p:nvPr/>
        </p:nvCxnSpPr>
        <p:spPr>
          <a:xfrm>
            <a:off x="5711687" y="5340626"/>
            <a:ext cx="954156" cy="28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 TEÓRICA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67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B7B7D-EB2C-7E3A-11AD-D2AFFA1B4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E3DFEDAE-B000-05BE-62FB-0D7A4A8A1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047309"/>
              </p:ext>
            </p:extLst>
          </p:nvPr>
        </p:nvGraphicFramePr>
        <p:xfrm>
          <a:off x="187024" y="627836"/>
          <a:ext cx="11750836" cy="6248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upo 6">
            <a:extLst>
              <a:ext uri="{FF2B5EF4-FFF2-40B4-BE49-F238E27FC236}">
                <a16:creationId xmlns:a16="http://schemas.microsoft.com/office/drawing/2014/main" id="{42529564-63DD-546D-6EAD-B16279AA2A60}"/>
              </a:ext>
            </a:extLst>
          </p:cNvPr>
          <p:cNvGrpSpPr/>
          <p:nvPr/>
        </p:nvGrpSpPr>
        <p:grpSpPr>
          <a:xfrm>
            <a:off x="0" y="12160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AAAD8192-575D-87E0-137D-2CF6BDB3CCCF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7F282B2-43A9-5091-E4CF-D7A995D0B0D1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6D2C09D-BB89-C693-E1E0-263C5330B150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9DF2EE20-2482-E21C-FE5A-EECF91E6C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5900" y="6193624"/>
            <a:ext cx="1706100" cy="6522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0A40E-435A-8039-0074-AAF487CBC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2702" y="1"/>
            <a:ext cx="2129298" cy="8451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21</a:t>
            </a:fld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A60072-E71F-56C7-6D36-DC83799D7DA7}"/>
              </a:ext>
            </a:extLst>
          </p:cNvPr>
          <p:cNvSpPr txBox="1"/>
          <p:nvPr/>
        </p:nvSpPr>
        <p:spPr>
          <a:xfrm>
            <a:off x="1316435" y="153122"/>
            <a:ext cx="9492013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Tipo de estudo: Q</a:t>
            </a:r>
            <a:r>
              <a:rPr lang="pt-BR" sz="20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uantitativa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MÉTODOS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66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721E1-0D6A-2009-7EB8-2B8EF8668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AA839F01-5278-5614-C250-EE5D2DF6737D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77F298C0-1AC9-B5B2-E406-9810CD835586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0F0C300-E935-90C3-A1FA-E1FB06DDA2C0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72CD89A-0ECC-5214-7358-727AAFBB0055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30A566BC-11A5-745F-AE0C-1BFD1B54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900" y="6193624"/>
            <a:ext cx="1706100" cy="652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9680FA6-F7B5-28BE-BC6B-69C40FE6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63" y="464168"/>
            <a:ext cx="3321596" cy="340369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0CDBC7D-C0BF-F275-A4AF-47B04F999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52" y="592712"/>
            <a:ext cx="3631500" cy="340369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DA7A9AE-A942-0FF5-5140-301EED489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67" y="3526971"/>
            <a:ext cx="3622426" cy="29927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71A86AB-9BCA-150D-8E8A-14DF98A35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924" y="3429000"/>
            <a:ext cx="3321596" cy="32853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F0AB7F4-0187-024B-9996-F1B7B6513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839" y="3442149"/>
            <a:ext cx="4527677" cy="340369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22</a:t>
            </a:fld>
            <a:endParaRPr lang="pt-PT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MÉTODOS APLICADOS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9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C8671-2D65-460C-7F57-008B2A68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07562D32-0AB9-DBC6-8D48-1DDA7FB7A34A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98FD92F-9F93-29A9-35E6-4F8E581D917E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EA37A6A-98BC-9380-4836-7C5876903D5A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535A8F8-FC8C-31BB-119D-F11B03C55733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362F2468-AB1E-2CA5-6881-59C912876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900" y="6193624"/>
            <a:ext cx="1706100" cy="652216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B8FB193-66DB-50E8-A75A-21A07E2AF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98454"/>
              </p:ext>
            </p:extLst>
          </p:nvPr>
        </p:nvGraphicFramePr>
        <p:xfrm>
          <a:off x="574612" y="1106131"/>
          <a:ext cx="10552739" cy="55786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1123">
                  <a:extLst>
                    <a:ext uri="{9D8B030D-6E8A-4147-A177-3AD203B41FA5}">
                      <a16:colId xmlns:a16="http://schemas.microsoft.com/office/drawing/2014/main" val="502428253"/>
                    </a:ext>
                  </a:extLst>
                </a:gridCol>
                <a:gridCol w="3924036">
                  <a:extLst>
                    <a:ext uri="{9D8B030D-6E8A-4147-A177-3AD203B41FA5}">
                      <a16:colId xmlns:a16="http://schemas.microsoft.com/office/drawing/2014/main" val="4277055705"/>
                    </a:ext>
                  </a:extLst>
                </a:gridCol>
                <a:gridCol w="3517580">
                  <a:extLst>
                    <a:ext uri="{9D8B030D-6E8A-4147-A177-3AD203B41FA5}">
                      <a16:colId xmlns:a16="http://schemas.microsoft.com/office/drawing/2014/main" val="3004186737"/>
                    </a:ext>
                  </a:extLst>
                </a:gridCol>
              </a:tblGrid>
              <a:tr h="4204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pt-BR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Etapas do Estudo</a:t>
                      </a:r>
                      <a:endParaRPr lang="pt-BR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Resultados Esperados</a:t>
                      </a:r>
                      <a:endParaRPr lang="pt-BR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232219"/>
                  </a:ext>
                </a:extLst>
              </a:tr>
              <a:tr h="18595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Descrever a estrutura e os processos logísticos do SNS</a:t>
                      </a:r>
                      <a:endParaRPr lang="pt-BR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Análise documental e revisão bibliográfica sobre a cadeia logística de medicamentos. </a:t>
                      </a:r>
                      <a:b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Compreensão dos fluxos logísticos e processos-chave na distribuição.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865471"/>
                  </a:ext>
                </a:extLst>
              </a:tr>
              <a:tr h="32986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Identificar nós críticos</a:t>
                      </a:r>
                      <a:endParaRPr lang="pt-BR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Coleta de dados qualitativos e quantitativos sobre os desafios enfrentados na logística de medicamentos. </a:t>
                      </a:r>
                      <a:b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Análise de problemas críticos rupturas de estoque, transporte e armazenagem.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Mapeamento dos principais desafios logísticos, pontos críticos e suas causas subjacentes.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872602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99F589-CBCF-7CD2-2D66-F44C7E6E4DD5}"/>
              </a:ext>
            </a:extLst>
          </p:cNvPr>
          <p:cNvSpPr txBox="1"/>
          <p:nvPr/>
        </p:nvSpPr>
        <p:spPr>
          <a:xfrm>
            <a:off x="3685848" y="706021"/>
            <a:ext cx="6093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Síntese das Etapas do Estudo</a:t>
            </a:r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B7FEEEA-98D4-8D23-0A42-69B0FD05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02" y="0"/>
            <a:ext cx="2129298" cy="6082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23</a:t>
            </a:fld>
            <a:endParaRPr lang="pt-PT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MÉTODOS APLICADOS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14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FFBA-ED89-3B5D-576D-AE04B5425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8C2289C2-526C-00E7-3871-FDA1CDF8D7AE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FA9426D-E650-3D3A-F10E-365EE7ED7E30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A37F70C-8B3A-EC10-244E-02AE1B075215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A591901-8600-4855-494E-CF5AF2FD5AE8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6A0601E-DD3F-1B94-05DD-83F43176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900" y="6193624"/>
            <a:ext cx="1706100" cy="652216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04C4C3BD-D1A0-EBD8-A759-B7D6984BF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2182"/>
              </p:ext>
            </p:extLst>
          </p:nvPr>
        </p:nvGraphicFramePr>
        <p:xfrm>
          <a:off x="495880" y="1072840"/>
          <a:ext cx="10654463" cy="559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9063">
                  <a:extLst>
                    <a:ext uri="{9D8B030D-6E8A-4147-A177-3AD203B41FA5}">
                      <a16:colId xmlns:a16="http://schemas.microsoft.com/office/drawing/2014/main" val="502428253"/>
                    </a:ext>
                  </a:extLst>
                </a:gridCol>
                <a:gridCol w="4055165">
                  <a:extLst>
                    <a:ext uri="{9D8B030D-6E8A-4147-A177-3AD203B41FA5}">
                      <a16:colId xmlns:a16="http://schemas.microsoft.com/office/drawing/2014/main" val="4277055705"/>
                    </a:ext>
                  </a:extLst>
                </a:gridCol>
                <a:gridCol w="3400235">
                  <a:extLst>
                    <a:ext uri="{9D8B030D-6E8A-4147-A177-3AD203B41FA5}">
                      <a16:colId xmlns:a16="http://schemas.microsoft.com/office/drawing/2014/main" val="3004186737"/>
                    </a:ext>
                  </a:extLst>
                </a:gridCol>
              </a:tblGrid>
              <a:tr h="3871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pt-BR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Etapas do Estudo</a:t>
                      </a:r>
                      <a:endParaRPr lang="pt-BR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Resultados Esperados</a:t>
                      </a:r>
                      <a:endParaRPr lang="pt-BR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232219"/>
                  </a:ext>
                </a:extLst>
              </a:tr>
              <a:tr h="2154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Avaliar o impacto do orçamento e dos recursos disponíveis</a:t>
                      </a:r>
                      <a:endParaRPr lang="pt-BR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Análise de dados financeiros e operacionais, e Identificação das limitações causadas pela insuficiência de recursos.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Determinação do impacto financeiro sobre a eficiência do abastecimento.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137885"/>
                  </a:ext>
                </a:extLst>
              </a:tr>
              <a:tr h="30374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Aplicar modelos matemáticos para gestão logística</a:t>
                      </a:r>
                      <a:endParaRPr lang="pt-BR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de modelos matemáticos para planejamento e gestão de demandas, estoques e</a:t>
                      </a:r>
                      <a:b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Simulação de cenários logísticos para testar alternativas de otimização.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Propostas de estratégias otimizadas para redução de custos e melhoria da eficiência na gestão logística.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939279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F5ED2A-E113-2ED8-2218-7191A5E8A3EC}"/>
              </a:ext>
            </a:extLst>
          </p:cNvPr>
          <p:cNvSpPr txBox="1"/>
          <p:nvPr/>
        </p:nvSpPr>
        <p:spPr>
          <a:xfrm>
            <a:off x="3888378" y="748420"/>
            <a:ext cx="6093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Síntese das Etapas do Estudo</a:t>
            </a:r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CDA3B3F-2E06-4699-6371-776FB00C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02" y="0"/>
            <a:ext cx="2129298" cy="6082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24</a:t>
            </a:fld>
            <a:endParaRPr lang="pt-PT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MÉTODOS APLICADOS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8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C38EB-7EB6-D3C6-8873-FD6DF513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583215CB-9226-9025-8232-3B230FD87F3F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7B96F9A-EBA4-C75E-5C6F-17960642070C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055D456-F30E-6221-3359-F36BF6B93CE5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226B3C17-369E-E17D-027F-5E169FA70394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5BBAA6F1-FE24-C297-578E-780B08C8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900" y="6347790"/>
            <a:ext cx="1706100" cy="49804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B4FD1CFA-6C2A-0267-E40F-EC5891EEB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352691"/>
              </p:ext>
            </p:extLst>
          </p:nvPr>
        </p:nvGraphicFramePr>
        <p:xfrm>
          <a:off x="637243" y="1084464"/>
          <a:ext cx="10546572" cy="5259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70131">
                  <a:extLst>
                    <a:ext uri="{9D8B030D-6E8A-4147-A177-3AD203B41FA5}">
                      <a16:colId xmlns:a16="http://schemas.microsoft.com/office/drawing/2014/main" val="502428253"/>
                    </a:ext>
                  </a:extLst>
                </a:gridCol>
                <a:gridCol w="3860917">
                  <a:extLst>
                    <a:ext uri="{9D8B030D-6E8A-4147-A177-3AD203B41FA5}">
                      <a16:colId xmlns:a16="http://schemas.microsoft.com/office/drawing/2014/main" val="4277055705"/>
                    </a:ext>
                  </a:extLst>
                </a:gridCol>
                <a:gridCol w="3515524">
                  <a:extLst>
                    <a:ext uri="{9D8B030D-6E8A-4147-A177-3AD203B41FA5}">
                      <a16:colId xmlns:a16="http://schemas.microsoft.com/office/drawing/2014/main" val="3004186737"/>
                    </a:ext>
                  </a:extLst>
                </a:gridCol>
              </a:tblGrid>
              <a:tr h="5341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pt-BR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Etapas do Estudo</a:t>
                      </a:r>
                      <a:endParaRPr lang="pt-BR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Resultados Esperados</a:t>
                      </a:r>
                      <a:endParaRPr lang="pt-BR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232219"/>
                  </a:ext>
                </a:extLst>
              </a:tr>
              <a:tr h="23625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Validar as soluções propostas</a:t>
                      </a:r>
                      <a:endParaRPr lang="pt-BR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pt-BR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Apresentação dos modelos e estratégias desenvolvidos a profissionais do SNS.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Soluções otimizadas ajustadas às realidades do SNS, prontas para aplicação em larga escala.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10130"/>
                  </a:ext>
                </a:extLst>
              </a:tr>
              <a:tr h="23625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Recomendações Práticas</a:t>
                      </a:r>
                      <a:endParaRPr lang="pt-BR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Sugerir melhorias estruturais e operacionais baseadas nos resultados dos modelos.</a:t>
                      </a:r>
                    </a:p>
                  </a:txBody>
                  <a:tcPr marL="25721" marR="2572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pt-BR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Valida</a:t>
                      </a:r>
                      <a:r>
                        <a:rPr lang="pt-BR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ção</a:t>
                      </a:r>
                      <a:endParaRPr lang="pt-BR" sz="20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721" marR="2572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268343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F4DCD-0D85-FF93-1E85-D8C9A681045B}"/>
              </a:ext>
            </a:extLst>
          </p:cNvPr>
          <p:cNvSpPr txBox="1"/>
          <p:nvPr/>
        </p:nvSpPr>
        <p:spPr>
          <a:xfrm>
            <a:off x="3888378" y="742125"/>
            <a:ext cx="6093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Síntese das Etapas do Estudo</a:t>
            </a:r>
            <a:endParaRPr lang="pt-BR" sz="20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AF02BCA-7193-7D64-7BAF-B57B2E3E7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02" y="0"/>
            <a:ext cx="2129298" cy="60824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25</a:t>
            </a:fld>
            <a:endParaRPr lang="pt-PT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MÉTODOS APLICADOS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0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36963-3801-ABA6-69FE-8D57F5F4D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6EAED6C6-CCE5-6830-EB0F-92A79133874D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5C5857C-B3FE-1391-366A-9F40C1466B0E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7D879A34-319A-B16C-4D60-BD31831A5D29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F155D62-4B0D-B6FF-80F9-5465FB04FFA1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570BC69F-C212-146C-7B43-FFE54CD88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06" y="6193624"/>
            <a:ext cx="853494" cy="65221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713D6F-8FB9-46AE-D4B5-BBBF6D97B5C6}"/>
              </a:ext>
            </a:extLst>
          </p:cNvPr>
          <p:cNvSpPr txBox="1"/>
          <p:nvPr/>
        </p:nvSpPr>
        <p:spPr>
          <a:xfrm>
            <a:off x="3598024" y="1024681"/>
            <a:ext cx="6093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Procedimentos de coleta de dados </a:t>
            </a:r>
            <a:endParaRPr lang="pt-BR" sz="2000" b="1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1FED361-39AB-FCF8-0EC1-6990182C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02" y="0"/>
            <a:ext cx="2129298" cy="60824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08A8D5D-62BE-A880-7326-C300937415B3}"/>
              </a:ext>
            </a:extLst>
          </p:cNvPr>
          <p:cNvSpPr/>
          <p:nvPr/>
        </p:nvSpPr>
        <p:spPr>
          <a:xfrm>
            <a:off x="540167" y="1915512"/>
            <a:ext cx="10637242" cy="17526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seleção considerará informações dos últimos três a cinco anos,;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tamanho da amostra incluirá aproximadamente 100 pontos de dados quantitativos;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Também serão considerados registros detalhados sobre tempos de entrega, frequência de rupturas.</a:t>
            </a:r>
          </a:p>
          <a:p>
            <a:pPr marL="171450" indent="-171450" algn="just">
              <a:buFontTx/>
              <a:buChar char="-"/>
            </a:pPr>
            <a:endParaRPr lang="pt-BR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99BB32-B3BE-7F5C-A4C6-8BAB0EBE37EA}"/>
              </a:ext>
            </a:extLst>
          </p:cNvPr>
          <p:cNvSpPr/>
          <p:nvPr/>
        </p:nvSpPr>
        <p:spPr>
          <a:xfrm>
            <a:off x="523347" y="4081670"/>
            <a:ext cx="10671509" cy="24235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pt-BR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amostra será composta por dados representativos das regiões com maior incidência de problemas logísticos;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dados incluirão custo por quilômetro de transporte, tempo médio de entrega, volumes de estoque e padrões de demanda para cada unidade sanitária selecionada.</a:t>
            </a:r>
          </a:p>
          <a:p>
            <a:pPr marL="171450" indent="-171450" algn="just">
              <a:buFontTx/>
              <a:buChar char="-"/>
            </a:pPr>
            <a:endParaRPr lang="pt-B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5FC5AD6-B507-C005-8F03-7EB6FF7F844A}"/>
              </a:ext>
            </a:extLst>
          </p:cNvPr>
          <p:cNvSpPr/>
          <p:nvPr/>
        </p:nvSpPr>
        <p:spPr>
          <a:xfrm>
            <a:off x="557614" y="1549156"/>
            <a:ext cx="10637242" cy="2845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Coleta de Dados Quantitativos</a:t>
            </a:r>
            <a:endParaRPr lang="pt-BR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2D3337F-289F-7953-DF3B-AED417C8128A}"/>
              </a:ext>
            </a:extLst>
          </p:cNvPr>
          <p:cNvSpPr/>
          <p:nvPr/>
        </p:nvSpPr>
        <p:spPr>
          <a:xfrm>
            <a:off x="540167" y="3723177"/>
            <a:ext cx="10672136" cy="2845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tabLst>
                <a:tab pos="457200" algn="l"/>
              </a:tabLst>
            </a:pPr>
            <a:r>
              <a:rPr lang="pt-BR" sz="2000" b="1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Modelagem Matemática e Simulação</a:t>
            </a:r>
            <a:endParaRPr lang="pt-BR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26</a:t>
            </a:fld>
            <a:endParaRPr lang="pt-PT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MÉTODOS APLICADOS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79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AC0C9-A3A0-79EA-5F23-081A6836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75ADB409-D299-EDE3-6236-1E45EC6C8B7B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183790A-0743-51BA-9A93-2C428249D04C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5505ADA-5243-3EA2-0251-3B1FCE96CC79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759E7BA-7C56-77E6-6464-637C2A78C8ED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888F6D63-515F-4E31-EB61-5C7CCBEC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06" y="6193624"/>
            <a:ext cx="853494" cy="65221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1462FA-2B6F-7DA1-7CDC-3E2A8DF8714C}"/>
              </a:ext>
            </a:extLst>
          </p:cNvPr>
          <p:cNvSpPr txBox="1"/>
          <p:nvPr/>
        </p:nvSpPr>
        <p:spPr>
          <a:xfrm>
            <a:off x="2575136" y="1352139"/>
            <a:ext cx="7789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Procedimentos de coleta de dados na Primeira Fase </a:t>
            </a:r>
            <a:endParaRPr lang="pt-BR" sz="2000" b="1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B32BA82-6155-9DC1-97E4-4D701725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02" y="0"/>
            <a:ext cx="2129298" cy="60824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FD20F41-E805-3305-E536-9CCA16104F31}"/>
              </a:ext>
            </a:extLst>
          </p:cNvPr>
          <p:cNvSpPr/>
          <p:nvPr/>
        </p:nvSpPr>
        <p:spPr>
          <a:xfrm>
            <a:off x="652537" y="2285545"/>
            <a:ext cx="10637242" cy="45048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o objetivo específico 1, foi estabelecido o escopo da pesquisa, em modelos matemáticos e quantitativos aplicados à logística farmacêutica;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Foram definidos critérios de inclusão, artigos que abordassem sobre redes logísticas no setor de saúde, utilizando metodologias como programação linear, simulação, algoritmos heurísticos, modelos estocásticos e análise multicritério;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buscas foram realizadas em 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PubMed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Scopus, Web 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Science, IEEE 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Xplore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 Google Scholar, esta última utilizada para identificar literatura adicional e cinzenta;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 termos de busca incluíram combinações como “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pharmaceutical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supply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chain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AND “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quantitative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models” e “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logistics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AND “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mathematical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kern="100" dirty="0" err="1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optimization</a:t>
            </a:r>
            <a:r>
              <a:rPr lang="pt-BR" sz="2000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</a:t>
            </a:r>
          </a:p>
          <a:p>
            <a:pPr marL="171450" indent="-171450" algn="just">
              <a:buFontTx/>
              <a:buChar char="-"/>
            </a:pPr>
            <a:endParaRPr lang="pt-BR" sz="1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C43E88-8122-5A37-AFAE-45D554F24562}"/>
              </a:ext>
            </a:extLst>
          </p:cNvPr>
          <p:cNvSpPr/>
          <p:nvPr/>
        </p:nvSpPr>
        <p:spPr>
          <a:xfrm>
            <a:off x="652537" y="1876614"/>
            <a:ext cx="10637242" cy="2845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Plano de coleta  nesta primeira fase </a:t>
            </a:r>
            <a:endParaRPr lang="pt-BR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27</a:t>
            </a:fld>
            <a:endParaRPr lang="pt-PT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MÉTODOS APLICADOS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D9973-132F-16B4-809A-EB8C3EDA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BB30D718-D123-A219-3943-2F6B249696FE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A2D8AB1-D286-FD56-E1E4-2891AC1D40BC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042E7EB-5C89-8FF4-C188-C2E4A4998326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5B6A8F4-5511-F8FE-C12C-485A6E92DB71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D397F55-8E61-7D94-D603-EC830F12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06" y="6193624"/>
            <a:ext cx="853494" cy="65221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7DE25F-DEDD-1233-6756-28CD9E513578}"/>
              </a:ext>
            </a:extLst>
          </p:cNvPr>
          <p:cNvSpPr txBox="1"/>
          <p:nvPr/>
        </p:nvSpPr>
        <p:spPr>
          <a:xfrm>
            <a:off x="1975869" y="1677407"/>
            <a:ext cx="7789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Procedimentos de coleta de dados na Primeira Fase</a:t>
            </a:r>
            <a:endParaRPr lang="pt-BR" sz="2000" b="1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298E371-5957-5D0D-AF14-98D8B0D2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02" y="0"/>
            <a:ext cx="2129298" cy="6082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CB0FF8C-B9D1-76D1-5C0F-6C546E7D37E2}"/>
              </a:ext>
            </a:extLst>
          </p:cNvPr>
          <p:cNvSpPr/>
          <p:nvPr/>
        </p:nvSpPr>
        <p:spPr>
          <a:xfrm>
            <a:off x="681664" y="3027336"/>
            <a:ext cx="10672136" cy="1357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buFontTx/>
              <a:buChar char="-"/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Explorou </a:t>
            </a:r>
            <a:r>
              <a:rPr lang="pt-BR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percepção dos profissionais sobre a estrutura e os desafios da logística no SNS, identificando-nos e aspectos críticos que impactam a eficiência do sistema;</a:t>
            </a:r>
          </a:p>
          <a:p>
            <a:pPr marL="171450" indent="-171450" algn="just">
              <a:buFontTx/>
              <a:buChar char="-"/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Realizadas entrevistas semiestruturadas com profissionais diretamente envolvidos nos processos logísticos;</a:t>
            </a:r>
          </a:p>
          <a:p>
            <a:pPr algn="just"/>
            <a:endParaRPr lang="pt-B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0D786E2-331C-6094-5081-FF78B265A19E}"/>
              </a:ext>
            </a:extLst>
          </p:cNvPr>
          <p:cNvSpPr/>
          <p:nvPr/>
        </p:nvSpPr>
        <p:spPr>
          <a:xfrm>
            <a:off x="681664" y="2637902"/>
            <a:ext cx="10672136" cy="2845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tabLst>
                <a:tab pos="457200" algn="l"/>
              </a:tabLst>
            </a:pPr>
            <a:r>
              <a:rPr lang="pt-BR" sz="2000" b="1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Coleta de Dados Qualitativos (Entrevistas com Profissionais do SNS)</a:t>
            </a:r>
            <a:endParaRPr lang="pt-BR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0EDD723-1BED-5542-5867-9BEE01E9CAFB}"/>
              </a:ext>
            </a:extLst>
          </p:cNvPr>
          <p:cNvSpPr/>
          <p:nvPr/>
        </p:nvSpPr>
        <p:spPr>
          <a:xfrm>
            <a:off x="666370" y="4477905"/>
            <a:ext cx="10672136" cy="284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tabLst>
                <a:tab pos="457200" algn="l"/>
              </a:tabLst>
            </a:pPr>
            <a:r>
              <a:rPr lang="pt-BR" sz="2000" b="1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Coleta de Dados Quantitativos (Dados Logísticos e Operacionais</a:t>
            </a:r>
            <a:r>
              <a:rPr lang="pt-BR" sz="1400" b="1" kern="100" dirty="0">
                <a:solidFill>
                  <a:srgbClr val="3856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pt-BR" sz="1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45EE9-11C8-F604-9F51-742FB0E19459}"/>
              </a:ext>
            </a:extLst>
          </p:cNvPr>
          <p:cNvSpPr/>
          <p:nvPr/>
        </p:nvSpPr>
        <p:spPr>
          <a:xfrm>
            <a:off x="666370" y="4835470"/>
            <a:ext cx="10672136" cy="19055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buFontTx/>
              <a:buChar char="-"/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Etapa da pesquisa é quantificar informações sobre estoque, demanda, transporte, tempo de entrega, orçamento e frequência de rupturas de estoque, com o intuito de compreender o desempenho da cadeia de abastecimento no Sistema Nacional de Saúde (SNS)</a:t>
            </a:r>
            <a:r>
              <a:rPr lang="pt-BR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pPr marL="171450" indent="-171450" algn="just">
              <a:buFontTx/>
              <a:buChar char="-"/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resultados serão apresentados por meio de gráficos e tabelas que sintetizem as tendências e variáveis mais relevantes, fornecendo uma base sólida para análises posteriores.</a:t>
            </a:r>
          </a:p>
          <a:p>
            <a:pPr marL="171450" indent="-171450" algn="just">
              <a:buFontTx/>
              <a:buChar char="-"/>
            </a:pPr>
            <a:endParaRPr lang="pt-B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28</a:t>
            </a:fld>
            <a:endParaRPr lang="pt-PT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MÉTODOS APLICADOS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73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FB41A-15C5-78DC-6197-D8136614B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B2626CB9-43AD-CC94-0ABA-EDC824C56164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5AC237A-EB2F-A053-01D6-015EBF55B372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65CD4B0-BE9B-7E51-131E-7151C457BF86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755A485-202D-A12C-E10A-6D63F8EA209D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AB638CEE-E093-C2FF-7EFE-A8717FD6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06" y="6193624"/>
            <a:ext cx="853494" cy="65221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50F2888-929D-DDA5-23C6-DA7394771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02" y="0"/>
            <a:ext cx="2129298" cy="60824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BB1D32C-8832-A6FD-624C-853CDBE258DF}"/>
              </a:ext>
            </a:extLst>
          </p:cNvPr>
          <p:cNvSpPr txBox="1"/>
          <p:nvPr/>
        </p:nvSpPr>
        <p:spPr>
          <a:xfrm>
            <a:off x="4279490" y="1574297"/>
            <a:ext cx="3119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Procedimentos éticos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Espaço Reservado para Conteúdo 19">
            <a:extLst>
              <a:ext uri="{FF2B5EF4-FFF2-40B4-BE49-F238E27FC236}">
                <a16:creationId xmlns:a16="http://schemas.microsoft.com/office/drawing/2014/main" id="{87815040-0529-7126-1815-C28FECA445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317015"/>
              </p:ext>
            </p:extLst>
          </p:nvPr>
        </p:nvGraphicFramePr>
        <p:xfrm>
          <a:off x="732957" y="2477131"/>
          <a:ext cx="10598054" cy="3248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29</a:t>
            </a:fld>
            <a:endParaRPr lang="pt-PT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MÉTODOS APLICADOS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47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7"/>
          <p:cNvSpPr/>
          <p:nvPr/>
        </p:nvSpPr>
        <p:spPr>
          <a:xfrm>
            <a:off x="1" y="0"/>
            <a:ext cx="363682" cy="6858000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ângulo 9"/>
          <p:cNvSpPr/>
          <p:nvPr/>
        </p:nvSpPr>
        <p:spPr>
          <a:xfrm>
            <a:off x="436418" y="0"/>
            <a:ext cx="45719" cy="6858000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777610" y="1122137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Conceito de Medicamentos 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8" descr="Pós-Graduação em Saúde Pública">
            <a:extLst>
              <a:ext uri="{FF2B5EF4-FFF2-40B4-BE49-F238E27FC236}">
                <a16:creationId xmlns:a16="http://schemas.microsoft.com/office/drawing/2014/main" id="{C2683892-28A0-7DC2-76D0-776C04FC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984" y="0"/>
            <a:ext cx="323301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0F2AF9-37F6-6AFB-D294-E9EB5D39482C}"/>
              </a:ext>
            </a:extLst>
          </p:cNvPr>
          <p:cNvSpPr txBox="1"/>
          <p:nvPr/>
        </p:nvSpPr>
        <p:spPr>
          <a:xfrm>
            <a:off x="554872" y="6543345"/>
            <a:ext cx="10216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ORGANIZATION, W. H. Guidelines for the treatment of malaria.  World Health Organization, 2015. 9241549122</a:t>
            </a:r>
            <a:r>
              <a:rPr kumimoji="0" lang="es-E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írculo Parcial 15">
            <a:extLst>
              <a:ext uri="{FF2B5EF4-FFF2-40B4-BE49-F238E27FC236}">
                <a16:creationId xmlns:a16="http://schemas.microsoft.com/office/drawing/2014/main" id="{2B8A4A4F-47E3-8D09-98EB-E8FEC4D1D5B2}"/>
              </a:ext>
            </a:extLst>
          </p:cNvPr>
          <p:cNvSpPr/>
          <p:nvPr/>
        </p:nvSpPr>
        <p:spPr>
          <a:xfrm>
            <a:off x="1305846" y="1573752"/>
            <a:ext cx="2630329" cy="2115257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7" name="Círculo Parcial 16">
            <a:extLst>
              <a:ext uri="{FF2B5EF4-FFF2-40B4-BE49-F238E27FC236}">
                <a16:creationId xmlns:a16="http://schemas.microsoft.com/office/drawing/2014/main" id="{1D17264D-0A76-39F2-40C1-62A053A7AA54}"/>
              </a:ext>
            </a:extLst>
          </p:cNvPr>
          <p:cNvSpPr/>
          <p:nvPr/>
        </p:nvSpPr>
        <p:spPr>
          <a:xfrm>
            <a:off x="1353845" y="3890982"/>
            <a:ext cx="2582330" cy="2178818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B725F71-876C-24F7-604E-D451C31E04FD}"/>
              </a:ext>
            </a:extLst>
          </p:cNvPr>
          <p:cNvGrpSpPr/>
          <p:nvPr/>
        </p:nvGrpSpPr>
        <p:grpSpPr>
          <a:xfrm>
            <a:off x="2621013" y="1573753"/>
            <a:ext cx="7967335" cy="2115256"/>
            <a:chOff x="1267166" y="0"/>
            <a:chExt cx="9248433" cy="2534339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380F96D-04D6-89C5-4A98-D49B24030E40}"/>
                </a:ext>
              </a:extLst>
            </p:cNvPr>
            <p:cNvSpPr/>
            <p:nvPr/>
          </p:nvSpPr>
          <p:spPr>
            <a:xfrm>
              <a:off x="1267169" y="0"/>
              <a:ext cx="9248430" cy="2534339"/>
            </a:xfrm>
            <a:prstGeom prst="rect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26D4B13-8780-698D-F092-7738F97FCDF7}"/>
                </a:ext>
              </a:extLst>
            </p:cNvPr>
            <p:cNvSpPr txBox="1"/>
            <p:nvPr/>
          </p:nvSpPr>
          <p:spPr>
            <a:xfrm>
              <a:off x="1267166" y="32274"/>
              <a:ext cx="9149387" cy="23039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dirty="0">
                  <a:latin typeface="Arial" panose="020B0604020202020204" pitchFamily="34" charset="0"/>
                  <a:ea typeface="Calibri" panose="020F0502020204030204" pitchFamily="34" charset="0"/>
                </a:rPr>
                <a:t>O</a:t>
              </a:r>
              <a:r>
                <a:rPr lang="pt-BR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s medicamentos são hoje como bens públicos e ligados ao direito à saúde como um dos direitos humanos.</a:t>
              </a:r>
              <a:endParaRPr lang="pt-BR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DEC67A7-64D6-A599-0415-992E136408EB}"/>
              </a:ext>
            </a:extLst>
          </p:cNvPr>
          <p:cNvGrpSpPr/>
          <p:nvPr/>
        </p:nvGrpSpPr>
        <p:grpSpPr>
          <a:xfrm>
            <a:off x="2621013" y="3890980"/>
            <a:ext cx="7967332" cy="2178819"/>
            <a:chOff x="1267169" y="0"/>
            <a:chExt cx="9248430" cy="2534339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CFC237D9-E5E0-D168-9583-36B3221F507E}"/>
                </a:ext>
              </a:extLst>
            </p:cNvPr>
            <p:cNvSpPr/>
            <p:nvPr/>
          </p:nvSpPr>
          <p:spPr>
            <a:xfrm>
              <a:off x="1267169" y="0"/>
              <a:ext cx="9248430" cy="2534339"/>
            </a:xfrm>
            <a:prstGeom prst="rect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F2CCCF0-2987-1A4D-C533-D17B774E4A77}"/>
                </a:ext>
              </a:extLst>
            </p:cNvPr>
            <p:cNvSpPr txBox="1"/>
            <p:nvPr/>
          </p:nvSpPr>
          <p:spPr>
            <a:xfrm>
              <a:off x="1267169" y="0"/>
              <a:ext cx="9248430" cy="21152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dirty="0">
                  <a:latin typeface="Arial" panose="020B0604020202020204" pitchFamily="34" charset="0"/>
                  <a:ea typeface="Calibri" panose="020F0502020204030204" pitchFamily="34" charset="0"/>
                </a:rPr>
                <a:t>O</a:t>
              </a:r>
              <a:r>
                <a:rPr lang="pt-BR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s medicamentos são produtos lucrativos para a indústria farmacêutica e são bens privados negociados no mercado.</a:t>
              </a:r>
              <a:endParaRPr lang="pt-BR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CC774CE-C8DB-6F69-D9B4-90CCF2125317}"/>
              </a:ext>
            </a:extLst>
          </p:cNvPr>
          <p:cNvSpPr txBox="1"/>
          <p:nvPr/>
        </p:nvSpPr>
        <p:spPr>
          <a:xfrm rot="16200000">
            <a:off x="1004988" y="2294229"/>
            <a:ext cx="1984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b="1" dirty="0">
                <a:solidFill>
                  <a:srgbClr val="00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etor</a:t>
            </a:r>
            <a:r>
              <a:rPr lang="pt-BR" sz="20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público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5ADFAA7-DE46-6D17-7A9B-DF97F554E189}"/>
              </a:ext>
            </a:extLst>
          </p:cNvPr>
          <p:cNvSpPr txBox="1"/>
          <p:nvPr/>
        </p:nvSpPr>
        <p:spPr>
          <a:xfrm rot="16200000">
            <a:off x="890614" y="4600188"/>
            <a:ext cx="2115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Setor Privado 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BBC97E0-5BBB-7F81-DEAE-BA0704FE70F2}"/>
              </a:ext>
            </a:extLst>
          </p:cNvPr>
          <p:cNvSpPr/>
          <p:nvPr/>
        </p:nvSpPr>
        <p:spPr>
          <a:xfrm>
            <a:off x="10228742" y="6217995"/>
            <a:ext cx="1826624" cy="64000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0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/>
            <a:endParaRPr lang="pt-BR" b="1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</a:t>
            </a:fld>
            <a:endParaRPr lang="pt-PT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04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CD45-47CC-04F8-00C8-29AA75764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94B67195-4B6C-0B94-838F-A2C3C168A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74758"/>
              </p:ext>
            </p:extLst>
          </p:nvPr>
        </p:nvGraphicFramePr>
        <p:xfrm>
          <a:off x="76267" y="773780"/>
          <a:ext cx="11993813" cy="5957266"/>
        </p:xfrm>
        <a:graphic>
          <a:graphicData uri="http://schemas.openxmlformats.org/drawingml/2006/table">
            <a:tbl>
              <a:tblPr firstRow="1" firstCol="1" bandRow="1"/>
              <a:tblGrid>
                <a:gridCol w="1567448">
                  <a:extLst>
                    <a:ext uri="{9D8B030D-6E8A-4147-A177-3AD203B41FA5}">
                      <a16:colId xmlns:a16="http://schemas.microsoft.com/office/drawing/2014/main" val="1981673104"/>
                    </a:ext>
                  </a:extLst>
                </a:gridCol>
                <a:gridCol w="1193537">
                  <a:extLst>
                    <a:ext uri="{9D8B030D-6E8A-4147-A177-3AD203B41FA5}">
                      <a16:colId xmlns:a16="http://schemas.microsoft.com/office/drawing/2014/main" val="2464450834"/>
                    </a:ext>
                  </a:extLst>
                </a:gridCol>
                <a:gridCol w="2143153">
                  <a:extLst>
                    <a:ext uri="{9D8B030D-6E8A-4147-A177-3AD203B41FA5}">
                      <a16:colId xmlns:a16="http://schemas.microsoft.com/office/drawing/2014/main" val="455603248"/>
                    </a:ext>
                  </a:extLst>
                </a:gridCol>
                <a:gridCol w="1567059">
                  <a:extLst>
                    <a:ext uri="{9D8B030D-6E8A-4147-A177-3AD203B41FA5}">
                      <a16:colId xmlns:a16="http://schemas.microsoft.com/office/drawing/2014/main" val="3131033991"/>
                    </a:ext>
                  </a:extLst>
                </a:gridCol>
                <a:gridCol w="1531193">
                  <a:extLst>
                    <a:ext uri="{9D8B030D-6E8A-4147-A177-3AD203B41FA5}">
                      <a16:colId xmlns:a16="http://schemas.microsoft.com/office/drawing/2014/main" val="1199617797"/>
                    </a:ext>
                  </a:extLst>
                </a:gridCol>
                <a:gridCol w="1178961">
                  <a:extLst>
                    <a:ext uri="{9D8B030D-6E8A-4147-A177-3AD203B41FA5}">
                      <a16:colId xmlns:a16="http://schemas.microsoft.com/office/drawing/2014/main" val="2574904996"/>
                    </a:ext>
                  </a:extLst>
                </a:gridCol>
                <a:gridCol w="1309677">
                  <a:extLst>
                    <a:ext uri="{9D8B030D-6E8A-4147-A177-3AD203B41FA5}">
                      <a16:colId xmlns:a16="http://schemas.microsoft.com/office/drawing/2014/main" val="3232416026"/>
                    </a:ext>
                  </a:extLst>
                </a:gridCol>
                <a:gridCol w="1502785">
                  <a:extLst>
                    <a:ext uri="{9D8B030D-6E8A-4147-A177-3AD203B41FA5}">
                      <a16:colId xmlns:a16="http://schemas.microsoft.com/office/drawing/2014/main" val="379560643"/>
                    </a:ext>
                  </a:extLst>
                </a:gridCol>
              </a:tblGrid>
              <a:tr h="1058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Autores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Fonte de incerteza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Tipo de Demanda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 itens de Medicamentos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Restrições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Objetivo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Metodologia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Componentes da Cadeia Logística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45885"/>
                  </a:ext>
                </a:extLst>
              </a:tr>
              <a:tr h="6452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Peter Nielsen et al. (2024)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Análise dos 382 artigos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/>
                        <a:t>Demanda sustentável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600" dirty="0"/>
                        <a:t>Roteamento de veículos (VRP)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600" dirty="0"/>
                        <a:t>Base de dados única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Roteamento de veículos (VRP) em redes de distribuição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Minimização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/>
                        <a:t>Armazéns intermediários 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793687"/>
                  </a:ext>
                </a:extLst>
              </a:tr>
              <a:tr h="1124153">
                <a:tc>
                  <a:txBody>
                    <a:bodyPr/>
                    <a:lstStyle/>
                    <a:p>
                      <a:endParaRPr lang="pt-B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Natasja</a:t>
                      </a:r>
                      <a:r>
                        <a:rPr lang="pt-B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Sluijk</a:t>
                      </a:r>
                      <a:r>
                        <a:rPr lang="pt-B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et al. (2011)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Demanda dos Clientes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Determinístico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/>
                        <a:t>Roteamento de veículos em dois níveis (2E-VRP)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/>
                        <a:t>Capacidade dos Veículos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Custo Total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Minimização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Armazém Varejista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191369"/>
                  </a:ext>
                </a:extLst>
              </a:tr>
              <a:tr h="23111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Andrés Guillermo et al. (2021)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Tempos de Viagem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Dinâmica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Múltiplos produtos e frota heterogênea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Capacidade dos centros de distribuição (CDs), frota (heterogênea),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Minimizar os custos logísticos privados e maximizar o bem-estar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Programação linear inteira.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Metaheurísticos</a:t>
                      </a: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- Algoritmo Genético,</a:t>
                      </a: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Evolucionário de Pareto, Genético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Centros de socorro ou armazéns centrais.</a:t>
                      </a:r>
                      <a:endParaRPr lang="pt-BR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713872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EF3CFA-7C9B-CDA4-AC77-282CDACAF436}"/>
              </a:ext>
            </a:extLst>
          </p:cNvPr>
          <p:cNvSpPr txBox="1"/>
          <p:nvPr/>
        </p:nvSpPr>
        <p:spPr>
          <a:xfrm>
            <a:off x="76267" y="374551"/>
            <a:ext cx="10697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Modelos quantitativos de otimização da cadeia logística de abastecimento farmacêutica.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EEEB4F7-DDFA-7999-E2FB-19E916F7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907" y="-18270"/>
            <a:ext cx="2129093" cy="6115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30</a:t>
            </a:fld>
            <a:endParaRPr lang="pt-PT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76267" y="1373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5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82D3-27B0-FE5E-DCCC-66AAA7EA2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9192FEBE-D8C0-09FE-B1E0-574CAA328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05855"/>
              </p:ext>
            </p:extLst>
          </p:nvPr>
        </p:nvGraphicFramePr>
        <p:xfrm>
          <a:off x="224084" y="1433442"/>
          <a:ext cx="11435290" cy="5211216"/>
        </p:xfrm>
        <a:graphic>
          <a:graphicData uri="http://schemas.openxmlformats.org/drawingml/2006/table">
            <a:tbl>
              <a:tblPr firstRow="1" firstCol="1" bandRow="1"/>
              <a:tblGrid>
                <a:gridCol w="1494456">
                  <a:extLst>
                    <a:ext uri="{9D8B030D-6E8A-4147-A177-3AD203B41FA5}">
                      <a16:colId xmlns:a16="http://schemas.microsoft.com/office/drawing/2014/main" val="1981673104"/>
                    </a:ext>
                  </a:extLst>
                </a:gridCol>
                <a:gridCol w="1760471">
                  <a:extLst>
                    <a:ext uri="{9D8B030D-6E8A-4147-A177-3AD203B41FA5}">
                      <a16:colId xmlns:a16="http://schemas.microsoft.com/office/drawing/2014/main" val="2464450834"/>
                    </a:ext>
                  </a:extLst>
                </a:gridCol>
                <a:gridCol w="1130388">
                  <a:extLst>
                    <a:ext uri="{9D8B030D-6E8A-4147-A177-3AD203B41FA5}">
                      <a16:colId xmlns:a16="http://schemas.microsoft.com/office/drawing/2014/main" val="455603248"/>
                    </a:ext>
                  </a:extLst>
                </a:gridCol>
                <a:gridCol w="1132501">
                  <a:extLst>
                    <a:ext uri="{9D8B030D-6E8A-4147-A177-3AD203B41FA5}">
                      <a16:colId xmlns:a16="http://schemas.microsoft.com/office/drawing/2014/main" val="3131033991"/>
                    </a:ext>
                  </a:extLst>
                </a:gridCol>
                <a:gridCol w="2178648">
                  <a:extLst>
                    <a:ext uri="{9D8B030D-6E8A-4147-A177-3AD203B41FA5}">
                      <a16:colId xmlns:a16="http://schemas.microsoft.com/office/drawing/2014/main" val="1199617797"/>
                    </a:ext>
                  </a:extLst>
                </a:gridCol>
                <a:gridCol w="1006001">
                  <a:extLst>
                    <a:ext uri="{9D8B030D-6E8A-4147-A177-3AD203B41FA5}">
                      <a16:colId xmlns:a16="http://schemas.microsoft.com/office/drawing/2014/main" val="2574904996"/>
                    </a:ext>
                  </a:extLst>
                </a:gridCol>
                <a:gridCol w="1290887">
                  <a:extLst>
                    <a:ext uri="{9D8B030D-6E8A-4147-A177-3AD203B41FA5}">
                      <a16:colId xmlns:a16="http://schemas.microsoft.com/office/drawing/2014/main" val="3232416026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379560643"/>
                    </a:ext>
                  </a:extLst>
                </a:gridCol>
              </a:tblGrid>
              <a:tr h="13586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Autores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Fonte de incerteza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Tipo de Demanda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  itens de Medicamentos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Restrições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Objetivo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Metodologia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Componentes da Cadeia Logística </a:t>
                      </a:r>
                      <a:endParaRPr lang="pt-BR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45885"/>
                  </a:ext>
                </a:extLst>
              </a:tr>
              <a:tr h="11758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Uthayakumar</a:t>
                      </a: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Priyan</a:t>
                      </a: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(2013)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Prazos de entrega e Exigência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Estocástica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Prazos de entrega atrasos de pagamento perecibilidade taxa de produção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Custo Total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Relaxamento </a:t>
                      </a:r>
                      <a:r>
                        <a:rPr lang="pt-BR" sz="16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Lagrangiano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Armazém e Farmácia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273319"/>
                  </a:ext>
                </a:extLst>
              </a:tr>
              <a:tr h="11758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Priyan</a:t>
                      </a: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Uthayakumar</a:t>
                      </a: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(2014)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Custo total Prazos de entrega Exigência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Estocástica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Prazos de entrega atrasos de pagamento perecibilidade taxa de produção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Custo Total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Otimização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Armazém e Farmácia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901002"/>
                  </a:ext>
                </a:extLst>
              </a:tr>
              <a:tr h="5691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Zhao et al. (2012)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Preços de demanda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Estocástica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Taxa de produção Orçamento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Lucro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Heurística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Fabricante e Distribuidor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026025"/>
                  </a:ext>
                </a:extLst>
              </a:tr>
              <a:tr h="8725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Nicholson et al. (2004)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Demanda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Estocástica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Pedido pendente Nível de serviço Capacidade do armazém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Custo Total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Heurística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Fabricante, armazém e farmácia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004946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2886BBC1-9601-F14B-4858-72D9696F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382" y="6507134"/>
            <a:ext cx="474617" cy="33870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C192B8-4B96-6370-2A50-2273E7155C02}"/>
              </a:ext>
            </a:extLst>
          </p:cNvPr>
          <p:cNvSpPr txBox="1"/>
          <p:nvPr/>
        </p:nvSpPr>
        <p:spPr>
          <a:xfrm>
            <a:off x="1128153" y="1064110"/>
            <a:ext cx="988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Modelos quantitativos de otimização da cadeia logística de abastecimento farmacêutica.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8E0F160-353F-C195-2B2C-C3BC13365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907" y="-18270"/>
            <a:ext cx="2129093" cy="6115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31</a:t>
            </a:fld>
            <a:endParaRPr lang="pt-PT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43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4366E-1ED6-BB78-7E34-BF8E5137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CDC26C87-217A-318D-83B8-E0C292D1670D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CF17751-359D-4F44-5BB3-65FFD02BD2DA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812D19B-5EBF-AD68-1BDB-50ED15E58323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3B7B311-FD5F-8F3E-322A-92B86C34624F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F09DD34-9792-C77E-7144-A6824820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74" y="5812971"/>
            <a:ext cx="215972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288F966-BD27-5C66-A590-80E3EE1D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56" y="130630"/>
            <a:ext cx="3432053" cy="7445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E3436CF-D239-C1A3-6224-4C622FD9ADA4}"/>
              </a:ext>
            </a:extLst>
          </p:cNvPr>
          <p:cNvSpPr txBox="1"/>
          <p:nvPr/>
        </p:nvSpPr>
        <p:spPr>
          <a:xfrm>
            <a:off x="4120155" y="1035238"/>
            <a:ext cx="4584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Planificação</a:t>
            </a:r>
            <a:r>
              <a:rPr lang="pt-BR" dirty="0"/>
              <a:t>: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Ciclo Logístico da CMAM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FED3D47-5054-012F-1F88-9FEFB80B9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8" y="1256126"/>
            <a:ext cx="7257730" cy="5688960"/>
          </a:xfrm>
          <a:prstGeom prst="rect">
            <a:avLst/>
          </a:prstGeom>
          <a:noFill/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57E26C-82C4-E51B-F19B-5EF6F0D60D59}"/>
              </a:ext>
            </a:extLst>
          </p:cNvPr>
          <p:cNvSpPr txBox="1"/>
          <p:nvPr/>
        </p:nvSpPr>
        <p:spPr>
          <a:xfrm>
            <a:off x="7837254" y="2199041"/>
            <a:ext cx="420363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Essas atividades são suportadas por um conjunto de outras atividades e funções de suporte (centro do ciclo):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b="1" dirty="0"/>
              <a:t>MAC’S, SIGLUS </a:t>
            </a:r>
            <a:r>
              <a:rPr lang="pt-BR" dirty="0"/>
              <a:t>- (Sistema de Informação de Gestão Logística nas  Unidades Sanitárias)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b="1" dirty="0"/>
              <a:t>Ferramenta Central </a:t>
            </a:r>
            <a:r>
              <a:rPr lang="pt-BR" dirty="0"/>
              <a:t>- aplicação que integra informação para Gestão Logística na CMAM,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dirty="0"/>
              <a:t>O </a:t>
            </a:r>
            <a:r>
              <a:rPr lang="pt-BR" b="1" dirty="0"/>
              <a:t>SIMAM</a:t>
            </a:r>
            <a:r>
              <a:rPr lang="pt-BR" dirty="0"/>
              <a:t> é sistema de informação de saúde desenvolvido pela John </a:t>
            </a:r>
            <a:r>
              <a:rPr lang="pt-BR" dirty="0" err="1"/>
              <a:t>Snow</a:t>
            </a:r>
            <a:r>
              <a:rPr lang="pt-BR" dirty="0"/>
              <a:t> Inc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32</a:t>
            </a:fld>
            <a:endParaRPr lang="pt-PT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2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E7307-4C21-7CD4-ECBB-40CD2B34D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1AFA62D5-68E0-149B-E8E0-071C36173B2B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477DCE68-BC9D-E8A8-F5F3-89BF30537FB1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9151957-8816-A4F3-D739-08D689B6B292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CCA1677-CC85-5856-4E7A-69E603A36857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5F79F0A3-3596-2704-4E92-C9A19176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74" y="5812971"/>
            <a:ext cx="215972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DC9374B-560A-A24A-D2CB-192F9349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56" y="130630"/>
            <a:ext cx="3432053" cy="7445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9DEB070-C192-B49A-6DE2-B04161023DA9}"/>
              </a:ext>
            </a:extLst>
          </p:cNvPr>
          <p:cNvSpPr txBox="1"/>
          <p:nvPr/>
        </p:nvSpPr>
        <p:spPr>
          <a:xfrm>
            <a:off x="3774026" y="1186958"/>
            <a:ext cx="4584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Ciclo de Quantificação da CMAM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57EFA8-714A-3E1E-7D52-B09BE51EE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38" y="1823751"/>
            <a:ext cx="6889355" cy="501532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33</a:t>
            </a:fld>
            <a:endParaRPr lang="pt-PT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06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3BDA-673B-8FE9-C12C-CB1B255FD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A54C3787-A30E-47FF-CB25-FED036C5C261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092BE1F-37E3-BCA9-B891-72882D817152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CDD450A-EF0B-D181-3DEB-362EA10B6FAB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EFEA11-D529-5B25-FFEB-9B8ADD2109A0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BF5105C1-00E9-3D6C-C8F3-2DB2B9CE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6101259"/>
            <a:ext cx="1336766" cy="74458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0B35FF-255D-0DDE-0028-C629B0B5C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56" y="130630"/>
            <a:ext cx="3432053" cy="7445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4E4946-8D9B-9B27-C400-EF65CE527E60}"/>
              </a:ext>
            </a:extLst>
          </p:cNvPr>
          <p:cNvSpPr txBox="1"/>
          <p:nvPr/>
        </p:nvSpPr>
        <p:spPr>
          <a:xfrm>
            <a:off x="2576357" y="1109901"/>
            <a:ext cx="73935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Procura: </a:t>
            </a:r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</a:rPr>
              <a:t>P</a:t>
            </a: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rocesso de licitação e de compras de medicamentos</a:t>
            </a:r>
            <a:endParaRPr lang="pt-BR" sz="20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1CEF4AD-EBDB-514A-FD0C-33A09D887F84}"/>
              </a:ext>
            </a:extLst>
          </p:cNvPr>
          <p:cNvSpPr/>
          <p:nvPr/>
        </p:nvSpPr>
        <p:spPr>
          <a:xfrm>
            <a:off x="621858" y="1601866"/>
            <a:ext cx="5469996" cy="2380836"/>
          </a:xfrm>
          <a:prstGeom prst="roundRect">
            <a:avLst/>
          </a:prstGeom>
          <a:solidFill>
            <a:srgbClr val="60A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processo de licitação e de compras de medicamentos foi até 2007 realizado pela MEDIMOC, originalmente uma empresa estatal, agora privatizada, em que o Estado detém ainda parte do capital social.</a:t>
            </a:r>
          </a:p>
          <a:p>
            <a:pPr algn="just">
              <a:lnSpc>
                <a:spcPct val="150000"/>
              </a:lnSpc>
            </a:pPr>
            <a:endParaRPr lang="pt-B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37F1B7A-1F26-589E-D996-DF7A51B8F596}"/>
              </a:ext>
            </a:extLst>
          </p:cNvPr>
          <p:cNvSpPr/>
          <p:nvPr/>
        </p:nvSpPr>
        <p:spPr>
          <a:xfrm>
            <a:off x="6217832" y="1580944"/>
            <a:ext cx="4665658" cy="2341113"/>
          </a:xfrm>
          <a:prstGeom prst="roundRect">
            <a:avLst/>
          </a:prstGeom>
          <a:solidFill>
            <a:srgbClr val="C88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pt-BR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Fundo Comum para Medicamentos e Suprimentos Médicos foi instrumento chave neste processo, este valor com denominação de “off-budget”.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FEA4BC-EE8C-E1A8-0553-18A0B020BE87}"/>
              </a:ext>
            </a:extLst>
          </p:cNvPr>
          <p:cNvSpPr/>
          <p:nvPr/>
        </p:nvSpPr>
        <p:spPr>
          <a:xfrm>
            <a:off x="6273146" y="4007234"/>
            <a:ext cx="4773779" cy="2716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os “off-budget” na programação, correspondentes à não inscrição dos fundos no Orçamento do Estado (OE);</a:t>
            </a:r>
          </a:p>
          <a:p>
            <a:pPr algn="just"/>
            <a:endParaRPr lang="pt-B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(2) os “off-budgets” na execução, correspondente aos fundos que não transitam pelo Tesouro Público; </a:t>
            </a:r>
          </a:p>
          <a:p>
            <a:pPr algn="just"/>
            <a:endParaRPr lang="pt-B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84E7873-BF3C-FE75-8E24-619AFCC4D4B1}"/>
              </a:ext>
            </a:extLst>
          </p:cNvPr>
          <p:cNvSpPr/>
          <p:nvPr/>
        </p:nvSpPr>
        <p:spPr>
          <a:xfrm>
            <a:off x="560942" y="4074557"/>
            <a:ext cx="5647142" cy="25822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Atualmente, a legislação vigente que é </a:t>
            </a:r>
            <a:r>
              <a:rPr lang="pt-B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Decreto n.º 79/2022: </a:t>
            </a: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Aprova o Regulamento de Contratação de Empreitada de Obras Públicas, Fornecimento de Bens e Prestação de Serviços ao Estado e revoga o Decreto n.º 5/2016; n.º 71/2020.º 53/2021, e o Decreto n.º 89/2021, de 29 de Outubro.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34</a:t>
            </a:fld>
            <a:endParaRPr lang="pt-PT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5945E-2603-3DBD-7DEB-A7835F7F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26274F58-38FB-3EE1-5212-E5E9C69A695A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0208FF9-FF36-0FC4-0895-B7F0917242F9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675D3257-679B-5F5A-9D24-ABAD80FABB7C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02234E52-2B6A-B99F-B8F8-E9AFD3DA30C6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34C28E6-53EC-9DB7-22B7-E9231097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80" y="6032749"/>
            <a:ext cx="1336766" cy="82525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1441F85-04BF-8278-349D-34DCCA7F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56" y="130630"/>
            <a:ext cx="3432053" cy="7445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333F23-9C4D-1E28-9597-660FFE22F927}"/>
              </a:ext>
            </a:extLst>
          </p:cNvPr>
          <p:cNvSpPr txBox="1"/>
          <p:nvPr/>
        </p:nvSpPr>
        <p:spPr>
          <a:xfrm>
            <a:off x="4847058" y="837598"/>
            <a:ext cx="3647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</a:rPr>
              <a:t>D</a:t>
            </a: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istribuição e Transporte</a:t>
            </a: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2B461C-54B0-D786-AC0D-289A89E817EB}"/>
              </a:ext>
            </a:extLst>
          </p:cNvPr>
          <p:cNvSpPr txBox="1"/>
          <p:nvPr/>
        </p:nvSpPr>
        <p:spPr>
          <a:xfrm>
            <a:off x="738858" y="1280010"/>
            <a:ext cx="5143820" cy="2554545"/>
          </a:xfrm>
          <a:prstGeom prst="rect">
            <a:avLst/>
          </a:prstGeom>
          <a:solidFill>
            <a:srgbClr val="FFC000"/>
          </a:solidFill>
        </p:spPr>
        <p:txBody>
          <a:bodyPr wrap="square" anchor="ctr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CMAM, IP, realizada todas as atividades de planificação, aquisição e distribuição dos produtos que estão sob a sua gestão, determina as quantidades que devem ser enviadas as províncias.</a:t>
            </a:r>
          </a:p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Plano de transporte é facultada pela CMAM a todos transportadores nomeadamente 4PL e 3PL.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77D160-02DF-67C1-2B45-A423624490E9}"/>
              </a:ext>
            </a:extLst>
          </p:cNvPr>
          <p:cNvSpPr txBox="1"/>
          <p:nvPr/>
        </p:nvSpPr>
        <p:spPr>
          <a:xfrm>
            <a:off x="6125656" y="1570083"/>
            <a:ext cx="5123907" cy="255454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CMAM, atualmente, gere a distribuição a partir do nível do armazém central para quatro (4) hospitais centrais e armazéns provinciais, utilizando meios próprios e dois (2) subcontratados. </a:t>
            </a:r>
          </a:p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recursos internos da CMAM estão limitados a três (3) camiões em Maputo, um (1) na Beira e dois (2) em Nampula.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9655E4B-146A-160F-08EF-6511E5FA26CE}"/>
              </a:ext>
            </a:extLst>
          </p:cNvPr>
          <p:cNvSpPr txBox="1"/>
          <p:nvPr/>
        </p:nvSpPr>
        <p:spPr>
          <a:xfrm>
            <a:off x="755625" y="3953376"/>
            <a:ext cx="5130908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poucos recursos são utilizados para apoiar as entregas num raio de 20 km a partir do armazém regional até aos hospitais mais próximos; fora deste perímetro, todas as entregas são efetuadas por subcontratados, que apoiam a cadeia de abastecimento desde os portos e aeroportos até aos armazéns regionais e a todos os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DPMs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F25C15A-83BA-6697-A09E-E69F2CFD0DE2}"/>
              </a:ext>
            </a:extLst>
          </p:cNvPr>
          <p:cNvSpPr txBox="1"/>
          <p:nvPr/>
        </p:nvSpPr>
        <p:spPr>
          <a:xfrm>
            <a:off x="6125657" y="4261153"/>
            <a:ext cx="5143820" cy="255454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Operacionalização na CMAM, existem três (3) funcionários na CMAM com responsabilidade por prestadores de serviços externos: um (1) ponto focal na CMAM, um (1) gestor de transportes para supervisionar os condutores e camiões da CMAM e um (1) funcionário responsável pela papelada.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35</a:t>
            </a:fld>
            <a:endParaRPr lang="pt-PT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458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66055-8488-A6CB-9091-39684363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C4FE7CC9-4C3C-B063-FED6-420612CF9BC6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9EBD52DE-A36A-E3CC-2177-F7E9102A7893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F71D75E-DF08-9438-B5E0-B74560764DF2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C25620F-6C61-9F4F-F7DE-6433AE04AF4C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1CD73E7-FA8C-D3AD-C713-874414AE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6E61C93-8308-2421-D67B-89C87A8DF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56" y="130630"/>
            <a:ext cx="3432053" cy="7445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7088BB-5FC3-5E2F-5BCD-4213E327799E}"/>
              </a:ext>
            </a:extLst>
          </p:cNvPr>
          <p:cNvSpPr txBox="1"/>
          <p:nvPr/>
        </p:nvSpPr>
        <p:spPr>
          <a:xfrm>
            <a:off x="5234515" y="800837"/>
            <a:ext cx="3217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D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istribuição e Transporte</a:t>
            </a:r>
            <a:endParaRPr lang="pt-BR" sz="2000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81B2F965-7C3D-7536-3562-0853AB34F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3" y="1396228"/>
            <a:ext cx="9168625" cy="493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5B73CB9-8738-A383-3E8A-54003A59EB29}"/>
              </a:ext>
            </a:extLst>
          </p:cNvPr>
          <p:cNvSpPr txBox="1"/>
          <p:nvPr/>
        </p:nvSpPr>
        <p:spPr>
          <a:xfrm>
            <a:off x="796833" y="1170169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PT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Distribuição Direta</a:t>
            </a:r>
            <a:endParaRPr lang="pt-BR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36</a:t>
            </a:fld>
            <a:endParaRPr lang="pt-PT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179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55A6E-B77A-63FC-6FD8-DE642B38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1335D1B1-47DE-C6F3-B8A5-B224A6869D26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BA98CE7D-CCD3-461C-2149-B27029FC1724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F26EAD02-9183-9D52-6B1F-A92DCCB88A7C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97001D0-421C-5229-F143-451C663B054A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158CE8D6-84D5-F852-C836-5BBD9ACC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9CAF1E0-5078-BEFE-7DDC-E418A2F2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56" y="130630"/>
            <a:ext cx="3432053" cy="7445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4B59A0-8132-DA02-28D8-A6D1865545AA}"/>
              </a:ext>
            </a:extLst>
          </p:cNvPr>
          <p:cNvSpPr txBox="1"/>
          <p:nvPr/>
        </p:nvSpPr>
        <p:spPr>
          <a:xfrm>
            <a:off x="5254262" y="610525"/>
            <a:ext cx="3334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D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istribuição e Transporte</a:t>
            </a:r>
            <a:endParaRPr lang="pt-BR" sz="2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8E0D50-B192-956E-2499-773FA74C4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59" y="1525166"/>
            <a:ext cx="6658846" cy="494942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FA75DC-2B7E-CA90-0221-9D0C8B9286C4}"/>
              </a:ext>
            </a:extLst>
          </p:cNvPr>
          <p:cNvSpPr txBox="1"/>
          <p:nvPr/>
        </p:nvSpPr>
        <p:spPr>
          <a:xfrm>
            <a:off x="2009548" y="115583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Processo de distribuição do nível provincial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2DF7CF-6373-78CA-D32C-4EA37FC0B565}"/>
              </a:ext>
            </a:extLst>
          </p:cNvPr>
          <p:cNvSpPr txBox="1"/>
          <p:nvPr/>
        </p:nvSpPr>
        <p:spPr>
          <a:xfrm>
            <a:off x="7833684" y="1367214"/>
            <a:ext cx="34299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nível provincial, é realizada por meio de serviços contratados sob o modelo de logística 4PL (Gerenciamento da Operação Logística). </a:t>
            </a: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38E8F6-A2CF-0F46-9C50-929456277B24}"/>
              </a:ext>
            </a:extLst>
          </p:cNvPr>
          <p:cNvSpPr txBox="1"/>
          <p:nvPr/>
        </p:nvSpPr>
        <p:spPr>
          <a:xfrm>
            <a:off x="8012441" y="3676590"/>
            <a:ext cx="3162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Nesse modelo, uma empresa logística terceirizada assume a responsabilidade pela gestão de contratos com transportadoras, controlando todo o processo administrativo da distribuição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37</a:t>
            </a:fld>
            <a:endParaRPr lang="pt-PT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70F6721-0DA4-6E4A-06D6-1DCCEEC91590}"/>
              </a:ext>
            </a:extLst>
          </p:cNvPr>
          <p:cNvSpPr/>
          <p:nvPr/>
        </p:nvSpPr>
        <p:spPr>
          <a:xfrm>
            <a:off x="1448973" y="1769070"/>
            <a:ext cx="1364566" cy="4360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CMAM</a:t>
            </a:r>
          </a:p>
        </p:txBody>
      </p:sp>
    </p:spTree>
    <p:extLst>
      <p:ext uri="{BB962C8B-B14F-4D97-AF65-F5344CB8AC3E}">
        <p14:creationId xmlns:p14="http://schemas.microsoft.com/office/powerpoint/2010/main" val="1507062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A1685-E70B-DDAD-EBAE-CE4CBC262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B4A4ABF6-C994-D826-9E74-1B1C649C1CB2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B00E43A-FEB0-8FB1-646F-C8BDD8C95C55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B550597-87DA-5064-4651-4E1CE1F2A634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9781366-51AC-3CA6-7CDA-18A69A4B80C2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6D908EA4-91A1-E9A2-DEB5-2A261B4A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561F0A1-74F7-66ED-AD77-D2B8E9A7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56" y="130630"/>
            <a:ext cx="3432053" cy="7445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424830-D136-AF01-6DE9-CE057555A9C6}"/>
              </a:ext>
            </a:extLst>
          </p:cNvPr>
          <p:cNvSpPr txBox="1"/>
          <p:nvPr/>
        </p:nvSpPr>
        <p:spPr>
          <a:xfrm>
            <a:off x="1005170" y="887034"/>
            <a:ext cx="3743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D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istribuição e Transporte</a:t>
            </a:r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3695E94-B33E-E075-9975-0D953063B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20" y="2036595"/>
            <a:ext cx="8450352" cy="4099322"/>
          </a:xfrm>
          <a:prstGeom prst="rect">
            <a:avLst/>
          </a:prstGeom>
          <a:noFill/>
          <a:ln w="19050">
            <a:solidFill>
              <a:sysClr val="windowText" lastClr="000000"/>
            </a:solidFill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CBAF676-D0C6-5FAD-95EA-F288D49CB956}"/>
              </a:ext>
            </a:extLst>
          </p:cNvPr>
          <p:cNvSpPr txBox="1"/>
          <p:nvPr/>
        </p:nvSpPr>
        <p:spPr>
          <a:xfrm>
            <a:off x="944520" y="1631120"/>
            <a:ext cx="721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pt-PT" sz="1800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 de distribuição do nível do Armazém intermediário</a:t>
            </a:r>
            <a:endParaRPr lang="pt-BR" sz="11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180715-AC7B-80EC-A501-42606CF4EC23}"/>
              </a:ext>
            </a:extLst>
          </p:cNvPr>
          <p:cNvSpPr txBox="1"/>
          <p:nvPr/>
        </p:nvSpPr>
        <p:spPr>
          <a:xfrm rot="5243559">
            <a:off x="10123563" y="3837758"/>
            <a:ext cx="274320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Forma híbrida.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38</a:t>
            </a:fld>
            <a:endParaRPr lang="pt-PT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F2290C6-EABE-FBA2-91D2-E60E99DBD473}"/>
              </a:ext>
            </a:extLst>
          </p:cNvPr>
          <p:cNvCxnSpPr/>
          <p:nvPr/>
        </p:nvCxnSpPr>
        <p:spPr>
          <a:xfrm flipV="1">
            <a:off x="9692640" y="3573194"/>
            <a:ext cx="1040763" cy="745588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5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9437F-920B-ED1A-E569-917639FCA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81F6A573-BB09-33E9-EF66-AE8FDA6B5C17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A6E8CB45-27C4-CECF-F779-064C97EF9D6E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F62AAEF-3009-8C4F-E123-226AC335D3CA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4BE7463-DAEB-FE12-03BD-4FB5DF2D4408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BC18D8C9-D32B-A992-AAB2-3CDA0AA0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C19C9E7-5B4B-DDF6-9A93-696E8272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56" y="130630"/>
            <a:ext cx="3432053" cy="52251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6BEB11B-DB00-2E67-8FFA-EE6BF449F681}"/>
              </a:ext>
            </a:extLst>
          </p:cNvPr>
          <p:cNvSpPr txBox="1"/>
          <p:nvPr/>
        </p:nvSpPr>
        <p:spPr>
          <a:xfrm>
            <a:off x="3436214" y="1238187"/>
            <a:ext cx="5413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Gargalos e nós críticos na cadeia logística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644037-2435-B268-5851-0BEC3DA0F728}"/>
              </a:ext>
            </a:extLst>
          </p:cNvPr>
          <p:cNvSpPr txBox="1"/>
          <p:nvPr/>
        </p:nvSpPr>
        <p:spPr>
          <a:xfrm>
            <a:off x="885096" y="2169163"/>
            <a:ext cx="9575859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Entre os principais pontos destacados estão questões relacionadas: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Regulamentação;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Fragmentação da cadeia logística; 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Falta de armazéns adequados para armazenamento de produtos;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Ausência de otimização de estoques ; 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Controle insuficiente de temperatura; 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Limitações na infraestrutura; 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Baixa rastreabilidade;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Altos custos de transporte;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Dependência de fundos externos para aquisição dos medicamentos dos programas (HIV, Malária, Tuberculose, programa do PAV e outras doenças de especialidades);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Carência de profissionais capacitados em logística em toda a cadeia.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39</a:t>
            </a:fld>
            <a:endParaRPr lang="pt-PT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9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67F5-02F0-1320-E79F-D3873F30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7">
            <a:extLst>
              <a:ext uri="{FF2B5EF4-FFF2-40B4-BE49-F238E27FC236}">
                <a16:creationId xmlns:a16="http://schemas.microsoft.com/office/drawing/2014/main" id="{DE276BAC-7A80-FD4B-FD8B-C870F92DCC50}"/>
              </a:ext>
            </a:extLst>
          </p:cNvPr>
          <p:cNvSpPr/>
          <p:nvPr/>
        </p:nvSpPr>
        <p:spPr>
          <a:xfrm>
            <a:off x="1" y="0"/>
            <a:ext cx="363682" cy="6858000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ângulo 9">
            <a:extLst>
              <a:ext uri="{FF2B5EF4-FFF2-40B4-BE49-F238E27FC236}">
                <a16:creationId xmlns:a16="http://schemas.microsoft.com/office/drawing/2014/main" id="{413948F9-8941-8C57-F743-EDF9EDC055A2}"/>
              </a:ext>
            </a:extLst>
          </p:cNvPr>
          <p:cNvSpPr/>
          <p:nvPr/>
        </p:nvSpPr>
        <p:spPr>
          <a:xfrm>
            <a:off x="436418" y="0"/>
            <a:ext cx="45719" cy="6858000"/>
          </a:xfrm>
          <a:prstGeom prst="rect">
            <a:avLst/>
          </a:prstGeom>
          <a:solidFill>
            <a:srgbClr val="7030A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EA66570-EE0B-5F19-41A3-4622481C2EC6}"/>
              </a:ext>
            </a:extLst>
          </p:cNvPr>
          <p:cNvSpPr txBox="1">
            <a:spLocks/>
          </p:cNvSpPr>
          <p:nvPr/>
        </p:nvSpPr>
        <p:spPr>
          <a:xfrm>
            <a:off x="5623649" y="710690"/>
            <a:ext cx="198015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Motivação 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8" descr="Pós-Graduação em Saúde Pública">
            <a:extLst>
              <a:ext uri="{FF2B5EF4-FFF2-40B4-BE49-F238E27FC236}">
                <a16:creationId xmlns:a16="http://schemas.microsoft.com/office/drawing/2014/main" id="{D64F988E-9191-96EF-52E7-E2C392F4B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984" y="0"/>
            <a:ext cx="323301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írculo Parcial 15">
            <a:extLst>
              <a:ext uri="{FF2B5EF4-FFF2-40B4-BE49-F238E27FC236}">
                <a16:creationId xmlns:a16="http://schemas.microsoft.com/office/drawing/2014/main" id="{527F1598-C84A-9BC9-C26B-8A9BF095DF8A}"/>
              </a:ext>
            </a:extLst>
          </p:cNvPr>
          <p:cNvSpPr/>
          <p:nvPr/>
        </p:nvSpPr>
        <p:spPr>
          <a:xfrm>
            <a:off x="1381658" y="1058105"/>
            <a:ext cx="2582328" cy="2235971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7" name="Círculo Parcial 16">
            <a:extLst>
              <a:ext uri="{FF2B5EF4-FFF2-40B4-BE49-F238E27FC236}">
                <a16:creationId xmlns:a16="http://schemas.microsoft.com/office/drawing/2014/main" id="{281E8F81-3053-F86D-8359-6C79CE478341}"/>
              </a:ext>
            </a:extLst>
          </p:cNvPr>
          <p:cNvSpPr/>
          <p:nvPr/>
        </p:nvSpPr>
        <p:spPr>
          <a:xfrm>
            <a:off x="1424083" y="3533503"/>
            <a:ext cx="2582328" cy="1474816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34B8218-8E3C-1927-203A-AD24FB8DB466}"/>
              </a:ext>
            </a:extLst>
          </p:cNvPr>
          <p:cNvGrpSpPr/>
          <p:nvPr/>
        </p:nvGrpSpPr>
        <p:grpSpPr>
          <a:xfrm>
            <a:off x="2704890" y="445776"/>
            <a:ext cx="8162059" cy="2865299"/>
            <a:chOff x="1267169" y="-710685"/>
            <a:chExt cx="9291419" cy="3245024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31506C2-F1CD-B2D6-4683-C4CA66C3D511}"/>
                </a:ext>
              </a:extLst>
            </p:cNvPr>
            <p:cNvSpPr/>
            <p:nvPr/>
          </p:nvSpPr>
          <p:spPr>
            <a:xfrm>
              <a:off x="1267169" y="0"/>
              <a:ext cx="9248430" cy="2534339"/>
            </a:xfrm>
            <a:prstGeom prst="rect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8C77BE3-C758-E517-991D-DBFC9EE73F21}"/>
                </a:ext>
              </a:extLst>
            </p:cNvPr>
            <p:cNvSpPr txBox="1"/>
            <p:nvPr/>
          </p:nvSpPr>
          <p:spPr>
            <a:xfrm>
              <a:off x="1409200" y="-710685"/>
              <a:ext cx="9149388" cy="32062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000" dirty="0">
                <a:latin typeface="Arial" panose="020B0604020202020204" pitchFamily="34" charset="0"/>
                <a:ea typeface="Calibri" panose="020F0502020204030204" pitchFamily="34" charset="0"/>
              </a:endParaRPr>
            </a:p>
            <a:p>
              <a:pPr lvl="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 experiência de seis anos no </a:t>
              </a:r>
              <a:r>
                <a:rPr lang="pt-BR" sz="2000" dirty="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Misau</a:t>
              </a:r>
              <a:r>
                <a:rPr lang="pt-BR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- CMAM em moçambicano, como Planificador das necessidades e alocações dos medicamentos e produtos afins.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C994A55-2DFF-F877-61A1-14FDC1AD5CF7}"/>
              </a:ext>
            </a:extLst>
          </p:cNvPr>
          <p:cNvGrpSpPr/>
          <p:nvPr/>
        </p:nvGrpSpPr>
        <p:grpSpPr>
          <a:xfrm>
            <a:off x="2704890" y="5165381"/>
            <a:ext cx="8162058" cy="1601336"/>
            <a:chOff x="1306930" y="-555975"/>
            <a:chExt cx="9268811" cy="2175913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2C3FCC7-4866-D9BC-A5C4-E657FE3AAE05}"/>
                </a:ext>
              </a:extLst>
            </p:cNvPr>
            <p:cNvSpPr/>
            <p:nvPr/>
          </p:nvSpPr>
          <p:spPr>
            <a:xfrm>
              <a:off x="1327310" y="-555975"/>
              <a:ext cx="9248431" cy="2115258"/>
            </a:xfrm>
            <a:prstGeom prst="rect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6644646E-44DB-F971-25A3-81CC87515CE2}"/>
                </a:ext>
              </a:extLst>
            </p:cNvPr>
            <p:cNvSpPr txBox="1"/>
            <p:nvPr/>
          </p:nvSpPr>
          <p:spPr>
            <a:xfrm>
              <a:off x="1306930" y="-555975"/>
              <a:ext cx="9268811" cy="2175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just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dirty="0">
                  <a:latin typeface="Arial" panose="020B0604020202020204" pitchFamily="34" charset="0"/>
                  <a:ea typeface="Calibri" panose="020F0502020204030204" pitchFamily="34" charset="0"/>
                </a:rPr>
                <a:t>Moçambique depende quase integralmente de recursos de ajuda externa internacional para a provisão de medicamentos.	</a:t>
              </a:r>
              <a:endParaRPr lang="pt-BR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44068A-E9B5-69A1-8A50-9A22CFBA5160}"/>
              </a:ext>
            </a:extLst>
          </p:cNvPr>
          <p:cNvSpPr txBox="1"/>
          <p:nvPr/>
        </p:nvSpPr>
        <p:spPr>
          <a:xfrm rot="16200000">
            <a:off x="1026648" y="1488958"/>
            <a:ext cx="1984741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 sz="2000" b="1" dirty="0">
                <a:solidFill>
                  <a:srgbClr val="00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28DDAAD-3A68-126A-7344-553C71EFD61C}"/>
              </a:ext>
            </a:extLst>
          </p:cNvPr>
          <p:cNvSpPr txBox="1"/>
          <p:nvPr/>
        </p:nvSpPr>
        <p:spPr>
          <a:xfrm rot="16200000">
            <a:off x="1281612" y="3984992"/>
            <a:ext cx="1474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segunda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3CA2D8-0F78-39D0-7870-2F09E4DFE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010" y="6267949"/>
            <a:ext cx="1013989" cy="942748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30687283-4638-339D-F6A2-F53AC3001AFE}"/>
              </a:ext>
            </a:extLst>
          </p:cNvPr>
          <p:cNvGrpSpPr/>
          <p:nvPr/>
        </p:nvGrpSpPr>
        <p:grpSpPr>
          <a:xfrm>
            <a:off x="2715247" y="3529522"/>
            <a:ext cx="8144112" cy="1474815"/>
            <a:chOff x="1327310" y="-555975"/>
            <a:chExt cx="9248431" cy="211525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A021E70-0CA5-D918-37F4-2F87C7077EFD}"/>
                </a:ext>
              </a:extLst>
            </p:cNvPr>
            <p:cNvSpPr/>
            <p:nvPr/>
          </p:nvSpPr>
          <p:spPr>
            <a:xfrm>
              <a:off x="1327310" y="-555975"/>
              <a:ext cx="9248431" cy="2115258"/>
            </a:xfrm>
            <a:prstGeom prst="rect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1E7428AA-75C1-0B95-EC8F-7F65D275D698}"/>
                </a:ext>
              </a:extLst>
            </p:cNvPr>
            <p:cNvSpPr txBox="1"/>
            <p:nvPr/>
          </p:nvSpPr>
          <p:spPr>
            <a:xfrm>
              <a:off x="1390913" y="-523826"/>
              <a:ext cx="9070573" cy="19214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just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dirty="0">
                  <a:latin typeface="Arial" panose="020B0604020202020204" pitchFamily="34" charset="0"/>
                  <a:ea typeface="Calibri" panose="020F0502020204030204" pitchFamily="34" charset="0"/>
                </a:rPr>
                <a:t>Motivo acadêmico, da importância de contribuir com uma pesquisa que produz conhecimentos sobre Otimização da Logística de Distribuição de Medicamentos até a Última Milha.	</a:t>
              </a:r>
              <a:endParaRPr lang="pt-BR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Círculo Parcial 7">
            <a:extLst>
              <a:ext uri="{FF2B5EF4-FFF2-40B4-BE49-F238E27FC236}">
                <a16:creationId xmlns:a16="http://schemas.microsoft.com/office/drawing/2014/main" id="{22492D94-9F0E-B48C-1EA4-879F7F4C9C7B}"/>
              </a:ext>
            </a:extLst>
          </p:cNvPr>
          <p:cNvSpPr/>
          <p:nvPr/>
        </p:nvSpPr>
        <p:spPr>
          <a:xfrm>
            <a:off x="1403369" y="5165382"/>
            <a:ext cx="2603042" cy="1556698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86067C-512F-76C7-2710-C0CF6D6999B4}"/>
              </a:ext>
            </a:extLst>
          </p:cNvPr>
          <p:cNvSpPr txBox="1"/>
          <p:nvPr/>
        </p:nvSpPr>
        <p:spPr>
          <a:xfrm rot="16200000">
            <a:off x="1263012" y="5616869"/>
            <a:ext cx="1474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Terceira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4</a:t>
            </a:fld>
            <a:endParaRPr lang="pt-PT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29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634A0-9803-1583-E758-14C9F9D52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C65CEEEF-5BAC-2FC4-43C3-60F8472BE91F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B860CA5-2514-1C8F-9D0D-DEE8424A0F39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DEC83C8-A1F0-1AB7-BCBA-EB767F8F2D6F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41ACEF74-1287-519E-71F6-BC0C6821CFDC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85C3ACB5-DC88-D37C-B989-79B3B60C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DAB5967-B2DD-AFE2-4C50-05477910A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56" y="130630"/>
            <a:ext cx="3432053" cy="5225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1E1952-E7B8-2BBA-7D3E-F3174F21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59" y="1656893"/>
            <a:ext cx="9069711" cy="48177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53140B0-7D02-1260-5E6E-3E5CC082FDB8}"/>
              </a:ext>
            </a:extLst>
          </p:cNvPr>
          <p:cNvSpPr txBox="1"/>
          <p:nvPr/>
        </p:nvSpPr>
        <p:spPr>
          <a:xfrm>
            <a:off x="1650404" y="1357197"/>
            <a:ext cx="2410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Avaliação de Saúde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1D65E9-2EE1-EB69-7057-740ECC491F4F}"/>
              </a:ext>
            </a:extLst>
          </p:cNvPr>
          <p:cNvSpPr txBox="1"/>
          <p:nvPr/>
        </p:nvSpPr>
        <p:spPr>
          <a:xfrm>
            <a:off x="5437158" y="987865"/>
            <a:ext cx="3045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</a:rPr>
              <a:t>D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istribuição e Transporte</a:t>
            </a:r>
            <a:endParaRPr lang="pt-BR" sz="20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40</a:t>
            </a:fld>
            <a:endParaRPr lang="pt-PT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48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E11C-DEF6-B79F-3251-34001A36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8B61D83C-EF28-8CDB-6773-2F2A417032D7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C18248F-285A-F10B-7693-B641F7561133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5C30AB0-2B92-8EC6-AACA-2A687444F9E3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8C44DB9-F992-0878-DCB7-4D040D111B9A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C08C0633-B135-1821-5E40-7D9AF9C1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83B6650-9788-4FDE-9983-04F8521E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833" y="130630"/>
            <a:ext cx="2896476" cy="52251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DBF06E9-D015-E96E-EC29-5BC01F97E250}"/>
              </a:ext>
            </a:extLst>
          </p:cNvPr>
          <p:cNvSpPr txBox="1"/>
          <p:nvPr/>
        </p:nvSpPr>
        <p:spPr>
          <a:xfrm>
            <a:off x="1766758" y="1132610"/>
            <a:ext cx="9949753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Impacto do orçamento na gestão e execução das operações logísticas do SNS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E9E6F82E-C017-F67F-DD14-77F7755A9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934326"/>
              </p:ext>
            </p:extLst>
          </p:nvPr>
        </p:nvGraphicFramePr>
        <p:xfrm>
          <a:off x="1135809" y="1592344"/>
          <a:ext cx="10566201" cy="5064489"/>
        </p:xfrm>
        <a:graphic>
          <a:graphicData uri="http://schemas.openxmlformats.org/drawingml/2006/table">
            <a:tbl>
              <a:tblPr firstRow="1" firstCol="1" bandRow="1"/>
              <a:tblGrid>
                <a:gridCol w="4100823">
                  <a:extLst>
                    <a:ext uri="{9D8B030D-6E8A-4147-A177-3AD203B41FA5}">
                      <a16:colId xmlns:a16="http://schemas.microsoft.com/office/drawing/2014/main" val="3309925253"/>
                    </a:ext>
                  </a:extLst>
                </a:gridCol>
                <a:gridCol w="1602568">
                  <a:extLst>
                    <a:ext uri="{9D8B030D-6E8A-4147-A177-3AD203B41FA5}">
                      <a16:colId xmlns:a16="http://schemas.microsoft.com/office/drawing/2014/main" val="3732290731"/>
                    </a:ext>
                  </a:extLst>
                </a:gridCol>
                <a:gridCol w="2316053">
                  <a:extLst>
                    <a:ext uri="{9D8B030D-6E8A-4147-A177-3AD203B41FA5}">
                      <a16:colId xmlns:a16="http://schemas.microsoft.com/office/drawing/2014/main" val="1172010016"/>
                    </a:ext>
                  </a:extLst>
                </a:gridCol>
                <a:gridCol w="1415564">
                  <a:extLst>
                    <a:ext uri="{9D8B030D-6E8A-4147-A177-3AD203B41FA5}">
                      <a16:colId xmlns:a16="http://schemas.microsoft.com/office/drawing/2014/main" val="1576983046"/>
                    </a:ext>
                  </a:extLst>
                </a:gridCol>
                <a:gridCol w="1131193">
                  <a:extLst>
                    <a:ext uri="{9D8B030D-6E8A-4147-A177-3AD203B41FA5}">
                      <a16:colId xmlns:a16="http://schemas.microsoft.com/office/drawing/2014/main" val="3966780776"/>
                    </a:ext>
                  </a:extLst>
                </a:gridCol>
              </a:tblGrid>
              <a:tr h="13346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Pagar despesas de transporte e carga (Rodoviário Marítimo e Aéreo)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Planificado Anual em MZN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Planificado Anual em USD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Anual em USD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Fontes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941"/>
                  </a:ext>
                </a:extLst>
              </a:tr>
              <a:tr h="64672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Pagar despesas de transporte para as províncias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130.000.000,00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2.000.000,00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61,40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OE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666559"/>
                  </a:ext>
                </a:extLst>
              </a:tr>
              <a:tr h="64672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Pagar despesas de transporte para as províncias pelo PSM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56.619.000,00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871.061,54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26,74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PSM 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332174"/>
                  </a:ext>
                </a:extLst>
              </a:tr>
              <a:tr h="880721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Pagar despesas de transporte Terceirizado do DPM para AI da Zambézia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12.500.000,00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192.307,69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5,90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OE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831429"/>
                  </a:ext>
                </a:extLst>
              </a:tr>
              <a:tr h="880721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Pagar despesas de transporte terceirizado a partir de AI de Vínculos a US (Zona Norte)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9.600.000,00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147.692,31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4,53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OE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115579"/>
                  </a:ext>
                </a:extLst>
              </a:tr>
              <a:tr h="372184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Aérea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3.000.000,00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46.153,85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1,42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OE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43505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211.719.000,00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3.257.215,38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100,00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741685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41</a:t>
            </a:fld>
            <a:endParaRPr lang="pt-PT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0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DE3A6-7B12-2D92-9A8E-825819D0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9B47FA2F-30EC-1A0B-31CE-0C1D7B106552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701981B6-DBBA-2F61-D396-8E6154D2FAE9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880CA9B-B78E-588D-E360-F137E12C5B91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F9BB872-1C95-7CA4-C14C-E86F0F22807E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E08371E-0F4D-6B91-AFDD-7B7D9D20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7522B3-50B3-0429-C016-8760F7BC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006" y="130630"/>
            <a:ext cx="2695303" cy="52251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1EB127E-E006-E057-B77E-3EF5724017C0}"/>
              </a:ext>
            </a:extLst>
          </p:cNvPr>
          <p:cNvSpPr txBox="1"/>
          <p:nvPr/>
        </p:nvSpPr>
        <p:spPr>
          <a:xfrm>
            <a:off x="1499753" y="1342321"/>
            <a:ext cx="9200904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Impacto do orçamento na gestão e execução das operações logísticas do SNS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155A358-5219-C41A-69A2-C20B23578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64" y="1761076"/>
            <a:ext cx="8245041" cy="47731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42</a:t>
            </a:fld>
            <a:endParaRPr lang="pt-PT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753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DE348-F1E4-EBF5-1D81-0AA75B81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C4DEEA00-D3E9-CC5C-AA8F-B296409575A6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9B15561-3FBA-BD04-A866-3AE7F2665D38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FDE882E-F497-AED8-AEE9-B79B8B89DAC5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F1689E9-EA5C-D124-B8C7-D7EE4BDFB596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6580497-09EC-E62A-7A43-639289B5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E69E35-580D-57CE-3207-0C5D4AB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006" y="130630"/>
            <a:ext cx="2695303" cy="52251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CD0CE2D-B5E0-7C1A-00B3-C3523E4AF57A}"/>
              </a:ext>
            </a:extLst>
          </p:cNvPr>
          <p:cNvSpPr txBox="1"/>
          <p:nvPr/>
        </p:nvSpPr>
        <p:spPr>
          <a:xfrm>
            <a:off x="1499753" y="1075708"/>
            <a:ext cx="9200904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Impacto do orçamento na gestão e execução das operações logísticas do SNS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3E33F9-2576-686A-2321-E645825C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07" y="1621090"/>
            <a:ext cx="9043427" cy="514244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43</a:t>
            </a:fld>
            <a:endParaRPr lang="pt-PT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182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5A5FA-FAB7-A9EB-0532-41D70BE5B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CF603776-BA0B-BC22-DAC4-3CE6F661CFF6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37BC1AE-093F-0E8F-B0CC-985F6243E414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D021AC0-4371-8192-1D5F-BC3A665D9F13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BF0832-DD94-3835-DB16-22E16A4917BE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182A4C36-0584-E174-5C81-6379D7C2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3379952-FBAC-F58A-2BAB-59564F3C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006" y="130630"/>
            <a:ext cx="2695303" cy="52251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BC1646-7B83-2ADD-E810-C36F07ACED85}"/>
              </a:ext>
            </a:extLst>
          </p:cNvPr>
          <p:cNvSpPr txBox="1"/>
          <p:nvPr/>
        </p:nvSpPr>
        <p:spPr>
          <a:xfrm>
            <a:off x="1392470" y="993936"/>
            <a:ext cx="8566174" cy="50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Reflexões sobre os achados documentais e bibliográficos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092701-ECAD-7AF3-DE6F-7A50D0AF5FC2}"/>
              </a:ext>
            </a:extLst>
          </p:cNvPr>
          <p:cNvSpPr txBox="1"/>
          <p:nvPr/>
        </p:nvSpPr>
        <p:spPr>
          <a:xfrm>
            <a:off x="881912" y="2064789"/>
            <a:ext cx="104718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resultados dos 3 primeiros objetivos deste estudo revelam importantes desafios na logística de distribuição de medicamentos no Sistema Nacional de Saúde (SNS) de Moçambique, evidenciando gargalos estruturais, como a fragmentação da cadeia logística, a insuficiência de infraestrutura e a carência de pessoal qualificado.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31EFF46-3A13-475C-FFCA-F0A8E2528EA1}"/>
              </a:ext>
            </a:extLst>
          </p:cNvPr>
          <p:cNvSpPr txBox="1"/>
          <p:nvPr/>
        </p:nvSpPr>
        <p:spPr>
          <a:xfrm>
            <a:off x="881912" y="3686553"/>
            <a:ext cx="104718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 contexto moçambicano, a dependência de financiamento externo para suprir as demandas logísticas e a dificuldade de garantir a cobertura em áreas rurais refletem um cenário comum a outros países de baixa e média renda. </a:t>
            </a:r>
            <a:endParaRPr lang="pt-BR" sz="20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A51A23-883D-4C24-B0D9-C5CA3C16963D}"/>
              </a:ext>
            </a:extLst>
          </p:cNvPr>
          <p:cNvSpPr txBox="1"/>
          <p:nvPr/>
        </p:nvSpPr>
        <p:spPr>
          <a:xfrm>
            <a:off x="881912" y="4890863"/>
            <a:ext cx="101487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modelos matemáticos e as simulações podem contribuir com soluções promissoras, como a utilização de inteligência artificial para otimizar rotas de transporte e prever demandas de medicamentos com maior precisão.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44</a:t>
            </a:fld>
            <a:endParaRPr lang="pt-PT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CONCLUSÕES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005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FB75-39D9-B09E-D10D-B114B0DE9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1D2C5949-0998-6E6B-6EA5-043C76CB0AE4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4A4AAD4B-DC97-4119-A50D-CD4088760024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289A827-DCE4-30ED-2337-5234647A3E6C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4DB2633-B2B6-69DE-3F7B-B4A7D0A633B3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2533299-69C7-BFF9-13C3-835BFFB9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88B410B-CE9B-7327-878B-1FB0C94B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006" y="130630"/>
            <a:ext cx="2695303" cy="52251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ADD391-22E7-0990-E91D-9F7CF079E1C5}"/>
              </a:ext>
            </a:extLst>
          </p:cNvPr>
          <p:cNvSpPr txBox="1"/>
          <p:nvPr/>
        </p:nvSpPr>
        <p:spPr>
          <a:xfrm>
            <a:off x="1841222" y="1196522"/>
            <a:ext cx="8566174" cy="50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Reflexões sobre os achados documentais e bibliográficos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8F551E-93CA-7A35-E6D3-C36ECBCABAFA}"/>
              </a:ext>
            </a:extLst>
          </p:cNvPr>
          <p:cNvSpPr txBox="1"/>
          <p:nvPr/>
        </p:nvSpPr>
        <p:spPr>
          <a:xfrm>
            <a:off x="1005840" y="1976331"/>
            <a:ext cx="98493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Por fim, a comparação com estudos anteriores e o alinhamento com o modelo teórico demonstram que as soluções propostas têm potencial para transformar a logística do SNS, desde que integradas de maneira holística e sustentadas por investimentos consistentes. 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validação em cenários reais será fundamental para consolidar essas estratégias e maximizar seu impacto na melhoria do acesso aos medicamentos e na eficiência do sistema de saúde em Moçambique.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45</a:t>
            </a:fld>
            <a:endParaRPr lang="pt-PT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CONCLUSÕES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1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65B9B-81DC-0D8E-4A25-B04ECC39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">
            <a:extLst>
              <a:ext uri="{FF2B5EF4-FFF2-40B4-BE49-F238E27FC236}">
                <a16:creationId xmlns:a16="http://schemas.microsoft.com/office/drawing/2014/main" id="{73B5F617-BD1A-94B3-032C-23911B8DC5BE}"/>
              </a:ext>
            </a:extLst>
          </p:cNvPr>
          <p:cNvGrpSpPr/>
          <p:nvPr/>
        </p:nvGrpSpPr>
        <p:grpSpPr>
          <a:xfrm>
            <a:off x="0" y="-1"/>
            <a:ext cx="11937860" cy="6845841"/>
            <a:chOff x="1" y="0"/>
            <a:chExt cx="1160698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66E9E6A-42F8-526E-E6E2-11B4539FC6DB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E7B19EA-2B9E-4522-1E5B-DA97329CCBD8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F9C68FD-61CA-C5DD-335F-A4E5442AEB4C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458739B-529D-EFD6-BDB8-CB2B42AF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4" y="5812971"/>
            <a:ext cx="1336766" cy="1032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0EE9069-2B86-236D-D586-42E9A3FC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006" y="130630"/>
            <a:ext cx="2695303" cy="52251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BB0EAE-0C72-74CD-614D-5AD7A0B2964C}"/>
              </a:ext>
            </a:extLst>
          </p:cNvPr>
          <p:cNvSpPr txBox="1"/>
          <p:nvPr/>
        </p:nvSpPr>
        <p:spPr>
          <a:xfrm>
            <a:off x="851263" y="1137900"/>
            <a:ext cx="984939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modelo que será  proposto,  deve assegurar que medicamentos e produtos de saúde, vitais e essenciais, com qualidade aprovada, seguros e eficazes, estejam disponíveis, em boas condições, no momento e nas quantidades em que sejam necessárias, para prevenir, diagnosticar ou tratar os problemas de saúde prioritários da população, e ao menor custo possível para o paciente e a sua comunidade.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Alcançar este objetivo obriga a um esforço continuado e sustentado de melhoria quer na organização logística da cadeia de abastecimento público de medicamentos quer na predição das necessidades suportada por adequada analise cientifica.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CA81A-B9CC-7925-2859-610B01F9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46</a:t>
            </a:fld>
            <a:endParaRPr lang="pt-PT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4D65F66-3CEB-4408-81D3-C68DA0910985}"/>
              </a:ext>
            </a:extLst>
          </p:cNvPr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CONCLUSÕES</a:t>
            </a:r>
            <a:r>
              <a:rPr lang="pt-BR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PRELIMINARES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98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rc_mi" descr="Image result for imagens de gestao de medicamentos">
            <a:hlinkClick r:id="rId2"/>
            <a:extLst>
              <a:ext uri="{FF2B5EF4-FFF2-40B4-BE49-F238E27FC236}">
                <a16:creationId xmlns:a16="http://schemas.microsoft.com/office/drawing/2014/main" id="{90FA9671-D1FC-C3D2-C7CB-030378EB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4" y="507206"/>
            <a:ext cx="7540625" cy="584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524CD8-CD4D-90DD-4031-E36D3D6EB9A0}"/>
              </a:ext>
            </a:extLst>
          </p:cNvPr>
          <p:cNvSpPr txBox="1">
            <a:spLocks/>
          </p:cNvSpPr>
          <p:nvPr/>
        </p:nvSpPr>
        <p:spPr>
          <a:xfrm>
            <a:off x="8407888" y="5047829"/>
            <a:ext cx="3730034" cy="15462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PT" sz="4400" b="1" dirty="0"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MUITO </a:t>
            </a:r>
            <a:br>
              <a:rPr lang="pt-PT" sz="4400" b="1" dirty="0"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</a:br>
            <a:r>
              <a:rPr lang="pt-PT" sz="4400" b="1" dirty="0"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OBRIGADO!!!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42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-12159"/>
            <a:ext cx="11606985" cy="6858000"/>
            <a:chOff x="1" y="0"/>
            <a:chExt cx="11606985" cy="6858000"/>
          </a:xfrm>
        </p:grpSpPr>
        <p:sp>
          <p:nvSpPr>
            <p:cNvPr id="8" name="Retângulo 7"/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8" descr="Pós-Graduação em Saúde Pública">
            <a:extLst>
              <a:ext uri="{FF2B5EF4-FFF2-40B4-BE49-F238E27FC236}">
                <a16:creationId xmlns:a16="http://schemas.microsoft.com/office/drawing/2014/main" id="{3E320339-56DD-8998-C8C6-22BBF2919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730" y="0"/>
            <a:ext cx="2541269" cy="7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3.jpeg">
            <a:extLst>
              <a:ext uri="{FF2B5EF4-FFF2-40B4-BE49-F238E27FC236}">
                <a16:creationId xmlns:a16="http://schemas.microsoft.com/office/drawing/2014/main" id="{132A30E0-4D1B-1FE9-C390-50BEF39D07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1231788"/>
            <a:ext cx="5166366" cy="3189505"/>
          </a:xfrm>
          <a:prstGeom prst="rect">
            <a:avLst/>
          </a:prstGeom>
        </p:spPr>
      </p:pic>
      <p:pic>
        <p:nvPicPr>
          <p:cNvPr id="23" name="image2.jpeg">
            <a:extLst>
              <a:ext uri="{FF2B5EF4-FFF2-40B4-BE49-F238E27FC236}">
                <a16:creationId xmlns:a16="http://schemas.microsoft.com/office/drawing/2014/main" id="{483FE1B3-04B7-C451-B072-57D85A7FF7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592" y="1231789"/>
            <a:ext cx="5252257" cy="3189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861D5D99-96CF-263A-E21D-262A9C1ED3C5}"/>
              </a:ext>
            </a:extLst>
          </p:cNvPr>
          <p:cNvSpPr/>
          <p:nvPr/>
        </p:nvSpPr>
        <p:spPr>
          <a:xfrm>
            <a:off x="2297319" y="1105965"/>
            <a:ext cx="1845727" cy="4310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Físico</a:t>
            </a: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38C97BCF-6683-32B2-267E-6AB1EDB1AFDF}"/>
              </a:ext>
            </a:extLst>
          </p:cNvPr>
          <p:cNvSpPr/>
          <p:nvPr/>
        </p:nvSpPr>
        <p:spPr>
          <a:xfrm>
            <a:off x="639479" y="3215992"/>
            <a:ext cx="3344391" cy="561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Logística de Fornecimento</a:t>
            </a:r>
          </a:p>
        </p:txBody>
      </p:sp>
      <p:sp>
        <p:nvSpPr>
          <p:cNvPr id="27" name="Seta: Pentágono 26">
            <a:extLst>
              <a:ext uri="{FF2B5EF4-FFF2-40B4-BE49-F238E27FC236}">
                <a16:creationId xmlns:a16="http://schemas.microsoft.com/office/drawing/2014/main" id="{FB97CCEC-7FD6-EA6D-1F21-C9A7200F2CA9}"/>
              </a:ext>
            </a:extLst>
          </p:cNvPr>
          <p:cNvSpPr/>
          <p:nvPr/>
        </p:nvSpPr>
        <p:spPr>
          <a:xfrm>
            <a:off x="4566163" y="3367290"/>
            <a:ext cx="1286686" cy="42454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Logística da obra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0BCA08C5-2B67-3705-F8BE-A094A1A07581}"/>
              </a:ext>
            </a:extLst>
          </p:cNvPr>
          <p:cNvSpPr/>
          <p:nvPr/>
        </p:nvSpPr>
        <p:spPr>
          <a:xfrm>
            <a:off x="1455514" y="3939337"/>
            <a:ext cx="3344391" cy="5617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Informação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043DA18-B87D-9F6C-34CB-B9154E7E980E}"/>
              </a:ext>
            </a:extLst>
          </p:cNvPr>
          <p:cNvSpPr txBox="1"/>
          <p:nvPr/>
        </p:nvSpPr>
        <p:spPr>
          <a:xfrm>
            <a:off x="482136" y="6617147"/>
            <a:ext cx="99777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Moura, Delma Alves (1999),</a:t>
            </a:r>
            <a:r>
              <a:rPr lang="pt-BR" sz="1050" b="1" dirty="0">
                <a:latin typeface="Arial" panose="020B0604020202020204" pitchFamily="34" charset="0"/>
                <a:cs typeface="Arial" panose="020B0604020202020204" pitchFamily="34" charset="0"/>
              </a:rPr>
              <a:t>Logística e gerenciamento da cadeia de suprimentos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C7F3843C-D80D-9311-3E2D-6FBF98B9B233}"/>
              </a:ext>
            </a:extLst>
          </p:cNvPr>
          <p:cNvSpPr txBox="1">
            <a:spLocks/>
          </p:cNvSpPr>
          <p:nvPr/>
        </p:nvSpPr>
        <p:spPr>
          <a:xfrm>
            <a:off x="3936174" y="551549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Cadeia logística de Abastecimento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Cadeia Logistica Imagens – Download Grátis no Freepik">
            <a:extLst>
              <a:ext uri="{FF2B5EF4-FFF2-40B4-BE49-F238E27FC236}">
                <a16:creationId xmlns:a16="http://schemas.microsoft.com/office/drawing/2014/main" id="{FB179290-F144-CE85-293B-ECEA09AC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588" y="5880295"/>
            <a:ext cx="2253498" cy="9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5</a:t>
            </a:fld>
            <a:endParaRPr lang="pt-PT" dirty="0"/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DFF94A-86A4-DBB6-5DAD-62499898962B}"/>
              </a:ext>
            </a:extLst>
          </p:cNvPr>
          <p:cNvSpPr txBox="1"/>
          <p:nvPr/>
        </p:nvSpPr>
        <p:spPr>
          <a:xfrm>
            <a:off x="446166" y="4769184"/>
            <a:ext cx="10895290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Castro et al. (2017),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ClA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é uma rede de relacionamentos empresariais que transforma matérias-primas em produtos finais por meio de vários estágios de processamento, adicionando valor em cada etapa para atender às necessidades do cliente final.</a:t>
            </a:r>
          </a:p>
        </p:txBody>
      </p:sp>
    </p:spTree>
    <p:extLst>
      <p:ext uri="{BB962C8B-B14F-4D97-AF65-F5344CB8AC3E}">
        <p14:creationId xmlns:p14="http://schemas.microsoft.com/office/powerpoint/2010/main" val="88165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1372E-85CF-9EDB-26D2-B39AEAFA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3B1BECD4-D41E-1906-0955-4DE937AF7F39}"/>
              </a:ext>
            </a:extLst>
          </p:cNvPr>
          <p:cNvGrpSpPr/>
          <p:nvPr/>
        </p:nvGrpSpPr>
        <p:grpSpPr>
          <a:xfrm>
            <a:off x="0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11C45D2-4148-3E2D-E4F7-C5A4184398D0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A9F5DB6-BFA5-25DF-7E39-0655C7B4AC37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CB87F40-310F-184D-9C74-4BB2AE6A73FD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8" descr="Pós-Graduação em Saúde Pública">
            <a:extLst>
              <a:ext uri="{FF2B5EF4-FFF2-40B4-BE49-F238E27FC236}">
                <a16:creationId xmlns:a16="http://schemas.microsoft.com/office/drawing/2014/main" id="{2A3326A3-2F2D-BC9A-AF8C-AEA5B3CC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730" y="0"/>
            <a:ext cx="2541269" cy="7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ítulo 1">
            <a:extLst>
              <a:ext uri="{FF2B5EF4-FFF2-40B4-BE49-F238E27FC236}">
                <a16:creationId xmlns:a16="http://schemas.microsoft.com/office/drawing/2014/main" id="{D03E2CB0-C049-88ED-ACD8-965E9BA43753}"/>
              </a:ext>
            </a:extLst>
          </p:cNvPr>
          <p:cNvSpPr txBox="1">
            <a:spLocks/>
          </p:cNvSpPr>
          <p:nvPr/>
        </p:nvSpPr>
        <p:spPr>
          <a:xfrm>
            <a:off x="2072336" y="860342"/>
            <a:ext cx="8793699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Otimização Logística em Saúde Pública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C329F9-8ED8-358B-D3D9-B4E78853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3735-CF4F-4285-8759-0B281748BAD1}" type="slidenum">
              <a:rPr lang="pt-PT" smtClean="0"/>
              <a:t>6</a:t>
            </a:fld>
            <a:endParaRPr lang="pt-PT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F40E8D2-1C03-D16E-9595-AA48D5C46485}"/>
              </a:ext>
            </a:extLst>
          </p:cNvPr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Shape 143">
            <a:extLst>
              <a:ext uri="{FF2B5EF4-FFF2-40B4-BE49-F238E27FC236}">
                <a16:creationId xmlns:a16="http://schemas.microsoft.com/office/drawing/2014/main" id="{17CC1D5D-D277-EC24-F6B2-0064EC18235C}"/>
              </a:ext>
            </a:extLst>
          </p:cNvPr>
          <p:cNvGrpSpPr/>
          <p:nvPr/>
        </p:nvGrpSpPr>
        <p:grpSpPr>
          <a:xfrm>
            <a:off x="803182" y="1637518"/>
            <a:ext cx="9957690" cy="3465603"/>
            <a:chOff x="609570" y="3227135"/>
            <a:chExt cx="7020262" cy="2967163"/>
          </a:xfrm>
        </p:grpSpPr>
        <p:sp>
          <p:nvSpPr>
            <p:cNvPr id="13" name="Shape 144">
              <a:extLst>
                <a:ext uri="{FF2B5EF4-FFF2-40B4-BE49-F238E27FC236}">
                  <a16:creationId xmlns:a16="http://schemas.microsoft.com/office/drawing/2014/main" id="{FFCC5DE0-9CA8-80E9-30F5-D5FBA1898FB7}"/>
                </a:ext>
              </a:extLst>
            </p:cNvPr>
            <p:cNvSpPr/>
            <p:nvPr/>
          </p:nvSpPr>
          <p:spPr>
            <a:xfrm>
              <a:off x="624239" y="4583622"/>
              <a:ext cx="1813127" cy="1596389"/>
            </a:xfrm>
            <a:prstGeom prst="cube">
              <a:avLst>
                <a:gd name="adj" fmla="val 25000"/>
              </a:avLst>
            </a:prstGeom>
            <a:solidFill>
              <a:schemeClr val="dk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2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pt-B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lanejamento coerente dos estoques.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5">
              <a:extLst>
                <a:ext uri="{FF2B5EF4-FFF2-40B4-BE49-F238E27FC236}">
                  <a16:creationId xmlns:a16="http://schemas.microsoft.com/office/drawing/2014/main" id="{FBEAD95F-2AC7-34E2-951F-B3656081652E}"/>
                </a:ext>
              </a:extLst>
            </p:cNvPr>
            <p:cNvSpPr/>
            <p:nvPr/>
          </p:nvSpPr>
          <p:spPr>
            <a:xfrm>
              <a:off x="2399764" y="4643310"/>
              <a:ext cx="1653235" cy="1550988"/>
            </a:xfrm>
            <a:prstGeom prst="cube">
              <a:avLst>
                <a:gd name="adj" fmla="val 25000"/>
              </a:avLst>
            </a:prstGeom>
            <a:solidFill>
              <a:srgbClr val="313B4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Rotas mais eficientes para o transporte.</a:t>
              </a:r>
              <a:endParaRPr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46">
              <a:extLst>
                <a:ext uri="{FF2B5EF4-FFF2-40B4-BE49-F238E27FC236}">
                  <a16:creationId xmlns:a16="http://schemas.microsoft.com/office/drawing/2014/main" id="{9B176D96-038C-3A4F-87DC-0A27534770EE}"/>
                </a:ext>
              </a:extLst>
            </p:cNvPr>
            <p:cNvSpPr/>
            <p:nvPr/>
          </p:nvSpPr>
          <p:spPr>
            <a:xfrm>
              <a:off x="2361552" y="3250622"/>
              <a:ext cx="1745072" cy="1596389"/>
            </a:xfrm>
            <a:prstGeom prst="cube">
              <a:avLst>
                <a:gd name="adj" fmla="val 25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2. </a:t>
              </a:r>
              <a:r>
                <a:rPr lang="en-US" sz="2000" dirty="0" err="1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Otimização</a:t>
              </a:r>
              <a:r>
                <a:rPr lang="en-US" sz="2000" dirty="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 de </a:t>
              </a:r>
              <a:r>
                <a:rPr lang="en-US" sz="2000" dirty="0" err="1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rotas</a:t>
              </a:r>
              <a:endParaRPr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6" name="Shape 147">
              <a:extLst>
                <a:ext uri="{FF2B5EF4-FFF2-40B4-BE49-F238E27FC236}">
                  <a16:creationId xmlns:a16="http://schemas.microsoft.com/office/drawing/2014/main" id="{E8D71B78-FE64-BA59-EA21-A40526B9B8C8}"/>
                </a:ext>
              </a:extLst>
            </p:cNvPr>
            <p:cNvSpPr/>
            <p:nvPr/>
          </p:nvSpPr>
          <p:spPr>
            <a:xfrm>
              <a:off x="4112513" y="4509772"/>
              <a:ext cx="1706128" cy="1630585"/>
            </a:xfrm>
            <a:prstGeom prst="cube">
              <a:avLst>
                <a:gd name="adj" fmla="val 25000"/>
              </a:avLst>
            </a:prstGeom>
            <a:solidFill>
              <a:srgbClr val="20272B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Manter o equilíbrio perfeito de estoques</a:t>
              </a:r>
              <a:r>
                <a:rPr lang="en-US" sz="2000" dirty="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e.</a:t>
              </a:r>
              <a:endParaRPr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3EBB6F6B-636F-CCD1-83E1-61ECBA1B4C95}"/>
                </a:ext>
              </a:extLst>
            </p:cNvPr>
            <p:cNvSpPr/>
            <p:nvPr/>
          </p:nvSpPr>
          <p:spPr>
            <a:xfrm>
              <a:off x="5810076" y="4419600"/>
              <a:ext cx="1819756" cy="1720757"/>
            </a:xfrm>
            <a:prstGeom prst="cube">
              <a:avLst>
                <a:gd name="adj" fmla="val 25000"/>
              </a:avLst>
            </a:prstGeom>
            <a:solidFill>
              <a:srgbClr val="222A35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r>
                <a:rPr lang="pt-B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ue mostram a visão holística  completa da cadeia.</a:t>
              </a: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49">
              <a:extLst>
                <a:ext uri="{FF2B5EF4-FFF2-40B4-BE49-F238E27FC236}">
                  <a16:creationId xmlns:a16="http://schemas.microsoft.com/office/drawing/2014/main" id="{1B09DE87-8C49-C47E-3923-55F4980C77F3}"/>
                </a:ext>
              </a:extLst>
            </p:cNvPr>
            <p:cNvSpPr/>
            <p:nvPr/>
          </p:nvSpPr>
          <p:spPr>
            <a:xfrm>
              <a:off x="609570" y="3311542"/>
              <a:ext cx="1813127" cy="1596389"/>
            </a:xfrm>
            <a:prstGeom prst="cube">
              <a:avLst>
                <a:gd name="adj" fmla="val 25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1. </a:t>
              </a:r>
              <a:r>
                <a:rPr lang="en-US" sz="2000" dirty="0" err="1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Previsão</a:t>
              </a:r>
              <a:r>
                <a:rPr lang="en-US" sz="2000" dirty="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 de </a:t>
              </a:r>
              <a:r>
                <a:rPr lang="en-US" sz="2000" dirty="0" err="1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demandas</a:t>
              </a:r>
              <a:endParaRPr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0" name="Shape 150">
              <a:extLst>
                <a:ext uri="{FF2B5EF4-FFF2-40B4-BE49-F238E27FC236}">
                  <a16:creationId xmlns:a16="http://schemas.microsoft.com/office/drawing/2014/main" id="{FB2E60CB-5328-5FF2-C856-990929D16F2D}"/>
                </a:ext>
              </a:extLst>
            </p:cNvPr>
            <p:cNvSpPr/>
            <p:nvPr/>
          </p:nvSpPr>
          <p:spPr>
            <a:xfrm>
              <a:off x="4112513" y="3227135"/>
              <a:ext cx="1819757" cy="1497913"/>
            </a:xfrm>
            <a:prstGeom prst="cube">
              <a:avLst>
                <a:gd name="adj" fmla="val 25000"/>
              </a:avLst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lt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3. Gestão de estoques</a:t>
              </a:r>
              <a:endParaRPr sz="20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dirty="0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4975A83-26B1-7E6A-F263-9D200E06B4B5}"/>
              </a:ext>
            </a:extLst>
          </p:cNvPr>
          <p:cNvSpPr txBox="1"/>
          <p:nvPr/>
        </p:nvSpPr>
        <p:spPr>
          <a:xfrm>
            <a:off x="493642" y="6296735"/>
            <a:ext cx="9395946" cy="56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Oghazi</a:t>
            </a:r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 et al. (2021),aumenta a eficiência e reduz custos por meio do emprego de estratégias que otimizam a gestão de uma cadeia 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Logística</a:t>
            </a:r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2" name="Picture 2" descr="Cadeia Logistica Imagens – Download Grátis no Freepik">
            <a:extLst>
              <a:ext uri="{FF2B5EF4-FFF2-40B4-BE49-F238E27FC236}">
                <a16:creationId xmlns:a16="http://schemas.microsoft.com/office/drawing/2014/main" id="{51E3D0B0-0B6E-22B4-FA62-3547D6CD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588" y="5880295"/>
            <a:ext cx="2302412" cy="9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148">
            <a:extLst>
              <a:ext uri="{FF2B5EF4-FFF2-40B4-BE49-F238E27FC236}">
                <a16:creationId xmlns:a16="http://schemas.microsoft.com/office/drawing/2014/main" id="{00E84C6D-AAE2-F0CA-C2E9-3FA8BCB29F7B}"/>
              </a:ext>
            </a:extLst>
          </p:cNvPr>
          <p:cNvSpPr/>
          <p:nvPr/>
        </p:nvSpPr>
        <p:spPr>
          <a:xfrm>
            <a:off x="8191839" y="1687612"/>
            <a:ext cx="2581182" cy="1627774"/>
          </a:xfrm>
          <a:prstGeom prst="cube">
            <a:avLst>
              <a:gd name="adj" fmla="val 25000"/>
            </a:avLst>
          </a:prstGeom>
          <a:solidFill>
            <a:srgbClr val="00AA48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4. Análise de dados e tomada de decisões</a:t>
            </a:r>
            <a:endParaRPr sz="20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997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79AFB-8FA6-59A0-511E-E89C08BA9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B7F76950-3D82-9294-2C7B-4DF45D246EF6}"/>
              </a:ext>
            </a:extLst>
          </p:cNvPr>
          <p:cNvGrpSpPr/>
          <p:nvPr/>
        </p:nvGrpSpPr>
        <p:grpSpPr>
          <a:xfrm>
            <a:off x="0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E926B1CA-0FDE-E64D-7F96-F0F2CF870D52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3B06EFC-F9A0-8ED3-DC6F-624E23794459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C7793E7-C1D1-1D1D-51C6-CDD51E6BFCEE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333C02AC-A663-B47E-F08E-C2F1128E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CA8A0DCA-A2EF-0F69-8B38-148861CC1E6F}"/>
              </a:ext>
            </a:extLst>
          </p:cNvPr>
          <p:cNvSpPr txBox="1">
            <a:spLocks/>
          </p:cNvSpPr>
          <p:nvPr/>
        </p:nvSpPr>
        <p:spPr>
          <a:xfrm>
            <a:off x="1363223" y="588933"/>
            <a:ext cx="8463005" cy="12344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Breve panorama histórico e contextual de Moçambique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 descr="-Mapa das províncias de Moçambique">
            <a:extLst>
              <a:ext uri="{FF2B5EF4-FFF2-40B4-BE49-F238E27FC236}">
                <a16:creationId xmlns:a16="http://schemas.microsoft.com/office/drawing/2014/main" id="{D60DEBAA-20BD-3207-740D-23C81AA19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042" y="1115653"/>
            <a:ext cx="4590541" cy="52176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814C8CD-2FE0-E8A6-CCD4-CD8DA6413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311942"/>
              </p:ext>
            </p:extLst>
          </p:nvPr>
        </p:nvGraphicFramePr>
        <p:xfrm>
          <a:off x="710874" y="1117847"/>
          <a:ext cx="5964246" cy="521764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{B301B821-A1FF-4177-AEE7-76D212191A09}</a:tableStyleId>
              </a:tblPr>
              <a:tblGrid>
                <a:gridCol w="2802017">
                  <a:extLst>
                    <a:ext uri="{9D8B030D-6E8A-4147-A177-3AD203B41FA5}">
                      <a16:colId xmlns:a16="http://schemas.microsoft.com/office/drawing/2014/main" val="546234267"/>
                    </a:ext>
                  </a:extLst>
                </a:gridCol>
                <a:gridCol w="600689">
                  <a:extLst>
                    <a:ext uri="{9D8B030D-6E8A-4147-A177-3AD203B41FA5}">
                      <a16:colId xmlns:a16="http://schemas.microsoft.com/office/drawing/2014/main" val="2986079506"/>
                    </a:ext>
                  </a:extLst>
                </a:gridCol>
                <a:gridCol w="656569">
                  <a:extLst>
                    <a:ext uri="{9D8B030D-6E8A-4147-A177-3AD203B41FA5}">
                      <a16:colId xmlns:a16="http://schemas.microsoft.com/office/drawing/2014/main" val="3983895520"/>
                    </a:ext>
                  </a:extLst>
                </a:gridCol>
                <a:gridCol w="698477">
                  <a:extLst>
                    <a:ext uri="{9D8B030D-6E8A-4147-A177-3AD203B41FA5}">
                      <a16:colId xmlns:a16="http://schemas.microsoft.com/office/drawing/2014/main" val="2358225000"/>
                    </a:ext>
                  </a:extLst>
                </a:gridCol>
                <a:gridCol w="544811">
                  <a:extLst>
                    <a:ext uri="{9D8B030D-6E8A-4147-A177-3AD203B41FA5}">
                      <a16:colId xmlns:a16="http://schemas.microsoft.com/office/drawing/2014/main" val="1127077690"/>
                    </a:ext>
                  </a:extLst>
                </a:gridCol>
                <a:gridCol w="661683">
                  <a:extLst>
                    <a:ext uri="{9D8B030D-6E8A-4147-A177-3AD203B41FA5}">
                      <a16:colId xmlns:a16="http://schemas.microsoft.com/office/drawing/2014/main" val="2886026819"/>
                    </a:ext>
                  </a:extLst>
                </a:gridCol>
              </a:tblGrid>
              <a:tr h="1904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effectLst/>
                        </a:rPr>
                        <a:t>Indicadores Macroeconômicos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spc="-20" dirty="0">
                          <a:effectLst/>
                        </a:rPr>
                        <a:t>2020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 marR="3619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spc="-20">
                          <a:effectLst/>
                        </a:rPr>
                        <a:t>2021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5" marR="406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spc="-20">
                          <a:effectLst/>
                        </a:rPr>
                        <a:t>2022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 marR="3429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spc="-20">
                          <a:effectLst/>
                        </a:rPr>
                        <a:t>2023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 marR="349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spc="-20" dirty="0">
                          <a:effectLst/>
                        </a:rPr>
                        <a:t>2024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78776794"/>
                  </a:ext>
                </a:extLst>
              </a:tr>
              <a:tr h="423064">
                <a:tc>
                  <a:txBody>
                    <a:bodyPr/>
                    <a:lstStyle/>
                    <a:p>
                      <a:pPr marL="67945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População (milhões)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048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31,18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8895" marR="3683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32,08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5245" marR="406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32,97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8895" marR="349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33,9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621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34,09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95502358"/>
                  </a:ext>
                </a:extLst>
              </a:tr>
              <a:tr h="705425">
                <a:tc>
                  <a:txBody>
                    <a:bodyPr/>
                    <a:lstStyle/>
                    <a:p>
                      <a:pPr marL="67945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Incidência de pobreza no inquérito nacional aos agregados familiares (%)</a:t>
                      </a:r>
                      <a:endParaRPr lang="pt-BR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pt-BR" sz="1200" b="0" spc="-25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63,3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pt-BR" sz="1200" b="0" spc="-25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62,8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pt-BR" sz="1200" b="0" spc="-25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60,3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pt-BR" sz="1200" b="0" spc="-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74,5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pt-BR" sz="1200" b="0" spc="-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68,2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6742179"/>
                  </a:ext>
                </a:extLst>
              </a:tr>
              <a:tr h="197906">
                <a:tc>
                  <a:txBody>
                    <a:bodyPr/>
                    <a:lstStyle/>
                    <a:p>
                      <a:pPr marL="67945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 quais:</a:t>
                      </a:r>
                      <a:r>
                        <a:rPr lang="pt-BR" sz="1200" b="1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200" b="1" spc="-2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rural (%)</a:t>
                      </a:r>
                      <a:endParaRPr lang="pt-BR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477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8895" marR="349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2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6515" marR="406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2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190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1587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5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48,0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6704182"/>
                  </a:ext>
                </a:extLst>
              </a:tr>
              <a:tr h="197906">
                <a:tc>
                  <a:txBody>
                    <a:bodyPr/>
                    <a:lstStyle/>
                    <a:p>
                      <a:pPr marL="67945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 quais:</a:t>
                      </a:r>
                      <a:r>
                        <a:rPr lang="pt-BR" sz="1200" b="1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200" b="1" spc="-2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urbana (%)</a:t>
                      </a:r>
                      <a:endParaRPr lang="pt-BR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477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5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20,3</a:t>
                      </a:r>
                      <a:endParaRPr lang="pt-BR" sz="12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8895" marR="349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2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22,5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6515" marR="406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2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20,3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190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24,5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1587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20,2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8844596"/>
                  </a:ext>
                </a:extLst>
              </a:tr>
              <a:tr h="197906">
                <a:tc>
                  <a:txBody>
                    <a:bodyPr/>
                    <a:lstStyle/>
                    <a:p>
                      <a:pPr marL="67945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spc="-2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Coeficiente de Gini (%)</a:t>
                      </a:r>
                      <a:endParaRPr lang="pt-BR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477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8895" marR="349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50,3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6515" marR="406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190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8580" marR="1587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1398536"/>
                  </a:ext>
                </a:extLst>
              </a:tr>
              <a:tr h="395837">
                <a:tc>
                  <a:txBody>
                    <a:bodyPr/>
                    <a:lstStyle/>
                    <a:p>
                      <a:pPr marL="67945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PIB per capita (US$ constante)</a:t>
                      </a:r>
                      <a:endParaRPr lang="pt-BR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456,58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8895" marR="349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504,04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56515" marR="406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558,30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8895" marR="3365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608,44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645,33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40748676"/>
                  </a:ext>
                </a:extLst>
              </a:tr>
              <a:tr h="792882">
                <a:tc>
                  <a:txBody>
                    <a:bodyPr/>
                    <a:lstStyle/>
                    <a:p>
                      <a:pPr marL="67945" marR="47752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Rácio: mulheres para homens no ensino primário/secundário (%)</a:t>
                      </a:r>
                      <a:endParaRPr lang="pt-BR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94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84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89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91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91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93270631"/>
                  </a:ext>
                </a:extLst>
              </a:tr>
              <a:tr h="603921">
                <a:tc>
                  <a:txBody>
                    <a:bodyPr/>
                    <a:lstStyle/>
                    <a:p>
                      <a:pPr marL="67945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Taxa de mortalidade de crianças com menos de 5 anos (por 1000)</a:t>
                      </a:r>
                      <a:endParaRPr lang="pt-BR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0" spc="-1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 marR="349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0" spc="-1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8895" marR="349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 marR="406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0" spc="-1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6515" marR="4064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 marR="3302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0" spc="-1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48895" marR="3302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 marR="3302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0" spc="-1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2705" marR="3302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83990442"/>
                  </a:ext>
                </a:extLst>
              </a:tr>
              <a:tr h="806930">
                <a:tc>
                  <a:txBody>
                    <a:bodyPr/>
                    <a:lstStyle/>
                    <a:p>
                      <a:pPr marL="67945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Prevalência do VIH, total (percentagem da população entre os 15 e os 49 anos) (%)</a:t>
                      </a:r>
                      <a:endParaRPr lang="pt-BR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24,5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46,0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69289582"/>
                  </a:ext>
                </a:extLst>
              </a:tr>
              <a:tr h="705425">
                <a:tc>
                  <a:txBody>
                    <a:bodyPr/>
                    <a:lstStyle/>
                    <a:p>
                      <a:pPr marL="67945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Acesso a fontes de água melhoradas ((%) da população)</a:t>
                      </a:r>
                      <a:endParaRPr lang="pt-BR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61,5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61,5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61,5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1755" marR="6032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0" spc="-1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62,3</a:t>
                      </a:r>
                      <a:endParaRPr lang="pt-BR" sz="1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65557717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4348D1AE-ABC7-5792-6D38-CFAD33DB2199}"/>
              </a:ext>
            </a:extLst>
          </p:cNvPr>
          <p:cNvSpPr txBox="1"/>
          <p:nvPr/>
        </p:nvSpPr>
        <p:spPr>
          <a:xfrm>
            <a:off x="436417" y="6518483"/>
            <a:ext cx="6671853" cy="298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 Mundial, Indicadores de Desenvolvimento Mundial. Data: 2024.</a:t>
            </a:r>
            <a:endParaRPr lang="pt-B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1730661-1A17-EDEF-344F-97276EB38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223" y="6473935"/>
            <a:ext cx="1247777" cy="606134"/>
          </a:xfrm>
          <a:prstGeom prst="rect">
            <a:avLst/>
          </a:prstGeom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A654A0-B252-5DCB-0C08-84977D7D3E56}"/>
              </a:ext>
            </a:extLst>
          </p:cNvPr>
          <p:cNvSpPr/>
          <p:nvPr/>
        </p:nvSpPr>
        <p:spPr>
          <a:xfrm>
            <a:off x="6717108" y="3622373"/>
            <a:ext cx="1494908" cy="287799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ZIMBABWE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B4A4289-6958-8B48-F987-13409F72C8D9}"/>
              </a:ext>
            </a:extLst>
          </p:cNvPr>
          <p:cNvSpPr/>
          <p:nvPr/>
        </p:nvSpPr>
        <p:spPr>
          <a:xfrm>
            <a:off x="6717107" y="6459024"/>
            <a:ext cx="1494909" cy="283411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ESWATINI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A3CFDA4-874F-3599-BDD1-C1C5C898DA28}"/>
              </a:ext>
            </a:extLst>
          </p:cNvPr>
          <p:cNvSpPr/>
          <p:nvPr/>
        </p:nvSpPr>
        <p:spPr>
          <a:xfrm>
            <a:off x="9146515" y="6427816"/>
            <a:ext cx="850877" cy="365125"/>
          </a:xfrm>
          <a:prstGeom prst="rect">
            <a:avLst/>
          </a:prstGeom>
          <a:solidFill>
            <a:srgbClr val="00AA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C96279E-97D9-5DBD-59AB-8E6DEEE21703}"/>
              </a:ext>
            </a:extLst>
          </p:cNvPr>
          <p:cNvSpPr/>
          <p:nvPr/>
        </p:nvSpPr>
        <p:spPr>
          <a:xfrm>
            <a:off x="9726502" y="300983"/>
            <a:ext cx="1662316" cy="453683"/>
          </a:xfrm>
          <a:prstGeom prst="rect">
            <a:avLst/>
          </a:prstGeom>
          <a:solidFill>
            <a:srgbClr val="00A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TANZÂNIA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76BC6BC-86FE-CE7C-8861-4C94C9A9E330}"/>
              </a:ext>
            </a:extLst>
          </p:cNvPr>
          <p:cNvCxnSpPr/>
          <p:nvPr/>
        </p:nvCxnSpPr>
        <p:spPr>
          <a:xfrm flipV="1">
            <a:off x="9997392" y="845168"/>
            <a:ext cx="173550" cy="61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BD6E3A1-A0D4-C8BD-8062-5B7556A3B666}"/>
              </a:ext>
            </a:extLst>
          </p:cNvPr>
          <p:cNvCxnSpPr/>
          <p:nvPr/>
        </p:nvCxnSpPr>
        <p:spPr>
          <a:xfrm flipH="1" flipV="1">
            <a:off x="7568418" y="3995225"/>
            <a:ext cx="787791" cy="28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9C7381-0E2D-10A4-0846-9C83D7AC566C}"/>
              </a:ext>
            </a:extLst>
          </p:cNvPr>
          <p:cNvCxnSpPr/>
          <p:nvPr/>
        </p:nvCxnSpPr>
        <p:spPr>
          <a:xfrm flipH="1">
            <a:off x="7464561" y="6133514"/>
            <a:ext cx="638430" cy="19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845E4CDA-9157-A794-FB9C-A501345D66F8}"/>
              </a:ext>
            </a:extLst>
          </p:cNvPr>
          <p:cNvCxnSpPr/>
          <p:nvPr/>
        </p:nvCxnSpPr>
        <p:spPr>
          <a:xfrm>
            <a:off x="8553157" y="6333295"/>
            <a:ext cx="422031" cy="277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0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55B9-205B-B413-9AD3-EA8188C95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EF9F88-3321-8073-6BEE-F1316B7D83A9}"/>
              </a:ext>
            </a:extLst>
          </p:cNvPr>
          <p:cNvGrpSpPr/>
          <p:nvPr/>
        </p:nvGrpSpPr>
        <p:grpSpPr>
          <a:xfrm>
            <a:off x="0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151DCEEB-31DA-563E-6512-2EB362100C25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EF828CF-D116-0128-BD72-47AE34D5BFE0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EDBF9A9-2F5E-2A3E-BE11-0A69D117B376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8927592A-F212-71DC-2C24-92EA6DE6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6BB0349-C331-BA12-B3DE-1867FE145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46" y="6267949"/>
            <a:ext cx="1147354" cy="942748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CA8A0DCA-A2EF-0F69-8B38-148861CC1E6F}"/>
              </a:ext>
            </a:extLst>
          </p:cNvPr>
          <p:cNvSpPr txBox="1">
            <a:spLocks/>
          </p:cNvSpPr>
          <p:nvPr/>
        </p:nvSpPr>
        <p:spPr>
          <a:xfrm>
            <a:off x="2876767" y="706513"/>
            <a:ext cx="8463005" cy="12344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Breve panorama histórico e contextual de Moçambique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88CBB8-6F18-2A95-3082-0E91D82D8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05" y="1223889"/>
            <a:ext cx="9698787" cy="5044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391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184B0-9010-3387-CD99-7D06B34A6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65294DC2-F422-5C38-6F9C-102344688F7E}"/>
              </a:ext>
            </a:extLst>
          </p:cNvPr>
          <p:cNvGrpSpPr/>
          <p:nvPr/>
        </p:nvGrpSpPr>
        <p:grpSpPr>
          <a:xfrm>
            <a:off x="0" y="-12159"/>
            <a:ext cx="11606985" cy="6858000"/>
            <a:chOff x="1" y="0"/>
            <a:chExt cx="11606985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77B094A-E4AF-FA86-5EF8-6EA43984FCD6}"/>
                </a:ext>
              </a:extLst>
            </p:cNvPr>
            <p:cNvSpPr/>
            <p:nvPr/>
          </p:nvSpPr>
          <p:spPr>
            <a:xfrm>
              <a:off x="1" y="0"/>
              <a:ext cx="36368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AC87051-E152-B3C9-6484-34A8DD2522B3}"/>
                </a:ext>
              </a:extLst>
            </p:cNvPr>
            <p:cNvSpPr/>
            <p:nvPr/>
          </p:nvSpPr>
          <p:spPr>
            <a:xfrm>
              <a:off x="11176559" y="6486095"/>
              <a:ext cx="430427" cy="36512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5655F68-4207-4A7F-6089-ACF2204DAB0C}"/>
                </a:ext>
              </a:extLst>
            </p:cNvPr>
            <p:cNvSpPr/>
            <p:nvPr/>
          </p:nvSpPr>
          <p:spPr>
            <a:xfrm>
              <a:off x="436418" y="0"/>
              <a:ext cx="45719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2529E1FD-168E-9A7A-47D6-E182DFAA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177" y="6473937"/>
            <a:ext cx="211188" cy="36512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1" name="Imagem 10" descr="Crescimento da população em Moçambique tem sido “resiliente” ao  colonialismo, ao socialismo, a guerra">
            <a:extLst>
              <a:ext uri="{FF2B5EF4-FFF2-40B4-BE49-F238E27FC236}">
                <a16:creationId xmlns:a16="http://schemas.microsoft.com/office/drawing/2014/main" id="{CA658F42-26DD-DDEB-9220-A6DAAD81C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t="13327" r="1274" b="3321"/>
          <a:stretch/>
        </p:blipFill>
        <p:spPr bwMode="auto">
          <a:xfrm>
            <a:off x="684431" y="1711452"/>
            <a:ext cx="4744845" cy="455649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35A518-1E32-4DE8-89D9-11B4DDB41386}"/>
              </a:ext>
            </a:extLst>
          </p:cNvPr>
          <p:cNvSpPr txBox="1"/>
          <p:nvPr/>
        </p:nvSpPr>
        <p:spPr>
          <a:xfrm>
            <a:off x="633699" y="1326863"/>
            <a:ext cx="6093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pt-PT" sz="1400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Projeção populacional em Moçambique</a:t>
            </a:r>
            <a:endParaRPr lang="pt-BR" sz="1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C2D7CF-A921-3B1C-696B-9A58D258ED25}"/>
              </a:ext>
            </a:extLst>
          </p:cNvPr>
          <p:cNvSpPr txBox="1"/>
          <p:nvPr/>
        </p:nvSpPr>
        <p:spPr>
          <a:xfrm>
            <a:off x="6185126" y="1300682"/>
            <a:ext cx="6093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Expectativa de vida em Moçambique e Continente Africano</a:t>
            </a:r>
            <a:endParaRPr lang="pt-BR" sz="14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6E79D1D-FC93-4CE9-468B-4E42C882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646" y="6267949"/>
            <a:ext cx="1147354" cy="94274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877AB6-D331-085C-F83D-6C8ACBE1002D}"/>
              </a:ext>
            </a:extLst>
          </p:cNvPr>
          <p:cNvSpPr txBox="1"/>
          <p:nvPr/>
        </p:nvSpPr>
        <p:spPr>
          <a:xfrm>
            <a:off x="2463077" y="1695952"/>
            <a:ext cx="138002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pt-BR" b="1" dirty="0"/>
              <a:t>Exponencial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C866E8-5B51-ADBE-EF3B-7E717ECC2E35}"/>
              </a:ext>
            </a:extLst>
          </p:cNvPr>
          <p:cNvCxnSpPr>
            <a:cxnSpLocks/>
          </p:cNvCxnSpPr>
          <p:nvPr/>
        </p:nvCxnSpPr>
        <p:spPr>
          <a:xfrm flipH="1" flipV="1">
            <a:off x="3826590" y="2056507"/>
            <a:ext cx="1364611" cy="539091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B9FC521F-3932-4260-93DD-3C63CCE0BED7}"/>
              </a:ext>
            </a:extLst>
          </p:cNvPr>
          <p:cNvSpPr txBox="1">
            <a:spLocks/>
          </p:cNvSpPr>
          <p:nvPr/>
        </p:nvSpPr>
        <p:spPr>
          <a:xfrm>
            <a:off x="2876767" y="706513"/>
            <a:ext cx="8463005" cy="12344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Breve panorama histórico e contextual de Moçambique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C2D0DE9-3C9C-35D2-0D66-C5EF4CB64163}"/>
              </a:ext>
            </a:extLst>
          </p:cNvPr>
          <p:cNvSpPr txBox="1">
            <a:spLocks/>
          </p:cNvSpPr>
          <p:nvPr/>
        </p:nvSpPr>
        <p:spPr>
          <a:xfrm>
            <a:off x="803182" y="83168"/>
            <a:ext cx="6265985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2BBACA-E92D-2FB5-BFD7-18D7E693B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8" t="36417" r="17021" b="18207"/>
          <a:stretch/>
        </p:blipFill>
        <p:spPr bwMode="auto">
          <a:xfrm>
            <a:off x="5916687" y="1711451"/>
            <a:ext cx="5423085" cy="4556495"/>
          </a:xfrm>
          <a:prstGeom prst="rect">
            <a:avLst/>
          </a:prstGeom>
          <a:ln w="762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730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63028</TotalTime>
  <Words>3732</Words>
  <Application>Microsoft Office PowerPoint</Application>
  <PresentationFormat>Widescreen</PresentationFormat>
  <Paragraphs>573</Paragraphs>
  <Slides>47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5" baseType="lpstr">
      <vt:lpstr>Arial</vt:lpstr>
      <vt:lpstr>Arial Narrow</vt:lpstr>
      <vt:lpstr>Calibri</vt:lpstr>
      <vt:lpstr>Calibri Light</vt:lpstr>
      <vt:lpstr>Symbol</vt:lpstr>
      <vt:lpstr>Times New Roman</vt:lpstr>
      <vt:lpstr>Wingdings</vt:lpstr>
      <vt:lpstr>Office Theme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Lucrecia Venancio</dc:creator>
  <cp:lastModifiedBy>Noe Santos Macuacua</cp:lastModifiedBy>
  <cp:revision>283</cp:revision>
  <dcterms:created xsi:type="dcterms:W3CDTF">2020-06-22T07:04:05Z</dcterms:created>
  <dcterms:modified xsi:type="dcterms:W3CDTF">2025-10-06T16:42:39Z</dcterms:modified>
</cp:coreProperties>
</file>